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1" r:id="rId5"/>
    <p:sldMasterId id="2147483704" r:id="rId6"/>
  </p:sldMasterIdLst>
  <p:notesMasterIdLst>
    <p:notesMasterId r:id="rId31"/>
  </p:notesMasterIdLst>
  <p:sldIdLst>
    <p:sldId id="2364" r:id="rId7"/>
    <p:sldId id="2366" r:id="rId8"/>
    <p:sldId id="2345" r:id="rId9"/>
    <p:sldId id="2346" r:id="rId10"/>
    <p:sldId id="2347" r:id="rId11"/>
    <p:sldId id="2348" r:id="rId12"/>
    <p:sldId id="2349" r:id="rId13"/>
    <p:sldId id="507" r:id="rId14"/>
    <p:sldId id="2350" r:id="rId15"/>
    <p:sldId id="2352" r:id="rId16"/>
    <p:sldId id="2353" r:id="rId17"/>
    <p:sldId id="2351" r:id="rId18"/>
    <p:sldId id="2355" r:id="rId19"/>
    <p:sldId id="2354" r:id="rId20"/>
    <p:sldId id="2356" r:id="rId21"/>
    <p:sldId id="2357" r:id="rId22"/>
    <p:sldId id="278" r:id="rId23"/>
    <p:sldId id="354" r:id="rId24"/>
    <p:sldId id="2343" r:id="rId25"/>
    <p:sldId id="285" r:id="rId26"/>
    <p:sldId id="2363" r:id="rId27"/>
    <p:sldId id="2362" r:id="rId28"/>
    <p:sldId id="500" r:id="rId29"/>
    <p:sldId id="3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A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43" autoAdjust="0"/>
  </p:normalViewPr>
  <p:slideViewPr>
    <p:cSldViewPr snapToGrid="0">
      <p:cViewPr varScale="1">
        <p:scale>
          <a:sx n="86" d="100"/>
          <a:sy n="86" d="100"/>
        </p:scale>
        <p:origin x="1434" y="84"/>
      </p:cViewPr>
      <p:guideLst/>
    </p:cSldViewPr>
  </p:slideViewPr>
  <p:notesTextViewPr>
    <p:cViewPr>
      <p:scale>
        <a:sx n="1" d="1"/>
        <a:sy n="1" d="1"/>
      </p:scale>
      <p:origin x="0" y="0"/>
    </p:cViewPr>
  </p:notesText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A0AE0-710B-47F5-817A-2F2343FB2D19}"/>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A71B54B4-642C-4929-8261-7F7EAF81F7E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14260D5E-3F9F-484E-9FDC-E40ED195EA52}" type="datetime1">
              <a:rPr lang="en-GB"/>
              <a:pPr lvl="0"/>
              <a:t>07/05/2021</a:t>
            </a:fld>
            <a:endParaRPr lang="en-GB"/>
          </a:p>
        </p:txBody>
      </p:sp>
      <p:sp>
        <p:nvSpPr>
          <p:cNvPr id="4" name="Slide Image Placeholder 3">
            <a:extLst>
              <a:ext uri="{FF2B5EF4-FFF2-40B4-BE49-F238E27FC236}">
                <a16:creationId xmlns:a16="http://schemas.microsoft.com/office/drawing/2014/main" id="{E1031BE4-1F0C-4BE0-8FE3-1B7ABD8A2417}"/>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814E835-66F6-48A2-8937-300766EE7C8C}"/>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D7DF3C0F-34B0-452E-B11C-D6771FC82E8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3598F5BC-F8FD-41BB-9E61-03540479A52A}"/>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44391778-EFD6-4663-86F8-2F1008142362}" type="slidenum">
              <a:t>‹#›</a:t>
            </a:fld>
            <a:endParaRPr lang="en-GB"/>
          </a:p>
        </p:txBody>
      </p:sp>
      <p:sp>
        <p:nvSpPr>
          <p:cNvPr id="8" name="Header Placeholder 1">
            <a:extLst>
              <a:ext uri="{FF2B5EF4-FFF2-40B4-BE49-F238E27FC236}">
                <a16:creationId xmlns:a16="http://schemas.microsoft.com/office/drawing/2014/main" id="{8A43F9D0-B87E-4A26-9755-930DF6997C1C}"/>
              </a:ext>
            </a:extLst>
          </p:cNvPr>
          <p:cNvSpPr txBox="1">
            <a:spLocks noGrp="1"/>
          </p:cNvSpPr>
          <p:nvPr>
            <p:ph type="hdr" sz="quarter" idx="10"/>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9" name="Date Placeholder 2">
            <a:extLst>
              <a:ext uri="{FF2B5EF4-FFF2-40B4-BE49-F238E27FC236}">
                <a16:creationId xmlns:a16="http://schemas.microsoft.com/office/drawing/2014/main" id="{591F64A1-2F88-4849-A091-A1E3BA527A28}"/>
              </a:ext>
            </a:extLst>
          </p:cNvPr>
          <p:cNvSpPr txBox="1">
            <a:spLocks noGrp="1"/>
          </p:cNvSpPr>
          <p:nvPr>
            <p:ph type="dt" sz="quarter" idx="7"/>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A6A1AB2-D658-4D7F-A9A1-A117F9408947}" type="datetime1">
              <a:rPr lang="en-GB"/>
              <a:pPr lvl="0"/>
              <a:t>07/05/2021</a:t>
            </a:fld>
            <a:endParaRPr lang="en-GB"/>
          </a:p>
        </p:txBody>
      </p:sp>
      <p:sp>
        <p:nvSpPr>
          <p:cNvPr id="10" name="Slide Image Placeholder 3">
            <a:extLst>
              <a:ext uri="{FF2B5EF4-FFF2-40B4-BE49-F238E27FC236}">
                <a16:creationId xmlns:a16="http://schemas.microsoft.com/office/drawing/2014/main" id="{45C6867C-B8E2-4DC3-AB87-9800A3E2CBE9}"/>
              </a:ext>
            </a:extLst>
          </p:cNvPr>
          <p:cNvSpPr>
            <a:spLocks noGrp="1" noRot="1" noChangeAspect="1"/>
          </p:cNvSpPr>
          <p:nvPr>
            <p:ph type="sldImg" sz="quarter" idx="4294967295"/>
          </p:nvPr>
        </p:nvSpPr>
        <p:spPr>
          <a:xfrm>
            <a:off x="685800" y="1143000"/>
            <a:ext cx="5486400" cy="3086099"/>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86982EA7-45D8-4F44-9B5E-3FC69DB19CDF}"/>
              </a:ext>
            </a:extLst>
          </p:cNvPr>
          <p:cNvSpPr txBox="1">
            <a:spLocks noGrp="1"/>
          </p:cNvSpPr>
          <p:nvPr>
            <p:ph type="body" sz="quarter" idx="4294967295"/>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Footer Placeholder 5">
            <a:extLst>
              <a:ext uri="{FF2B5EF4-FFF2-40B4-BE49-F238E27FC236}">
                <a16:creationId xmlns:a16="http://schemas.microsoft.com/office/drawing/2014/main" id="{7202E8E7-9080-4722-AEEA-654283FB24C3}"/>
              </a:ext>
            </a:extLst>
          </p:cNvPr>
          <p:cNvSpPr txBox="1">
            <a:spLocks noGrp="1"/>
          </p:cNvSpPr>
          <p:nvPr>
            <p:ph type="ftr" sz="quarter" idx="9"/>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13" name="Slide Number Placeholder 6">
            <a:extLst>
              <a:ext uri="{FF2B5EF4-FFF2-40B4-BE49-F238E27FC236}">
                <a16:creationId xmlns:a16="http://schemas.microsoft.com/office/drawing/2014/main" id="{D7CE6BD9-B983-4127-8D56-8EFD05BF3C1F}"/>
              </a:ext>
            </a:extLst>
          </p:cNvPr>
          <p:cNvSpPr txBox="1">
            <a:spLocks noGrp="1"/>
          </p:cNvSpPr>
          <p:nvPr>
            <p:ph type="sldNum" sz="quarter" idx="8"/>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CA706A68-8096-4C16-8FD4-12E23CDE1461}" type="slidenum">
              <a:t>‹#›</a:t>
            </a:fld>
            <a:endParaRPr lang="en-GB"/>
          </a:p>
        </p:txBody>
      </p:sp>
    </p:spTree>
    <p:extLst>
      <p:ext uri="{BB962C8B-B14F-4D97-AF65-F5344CB8AC3E}">
        <p14:creationId xmlns:p14="http://schemas.microsoft.com/office/powerpoint/2010/main" val="36002282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tionforhappiness.org/10-keys-to-happier-livin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bis.gov.uk/foresight/our-work/projects/published-projects/mental-capital-and-wellbeing" TargetMode="External"/><Relationship Id="rId5" Type="http://schemas.openxmlformats.org/officeDocument/2006/relationships/hyperlink" Target="http://www.neweconomics.org/" TargetMode="External"/><Relationship Id="rId4" Type="http://schemas.openxmlformats.org/officeDocument/2006/relationships/hyperlink" Target="http://neweconomics.org/projects/five-ways-well-bein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44391778-EFD6-4663-86F8-2F1008142362}" type="slidenum">
              <a:rPr lang="en-GB" smtClean="0"/>
              <a:t>1</a:t>
            </a:fld>
            <a:endParaRPr lang="en-GB"/>
          </a:p>
        </p:txBody>
      </p:sp>
      <p:sp>
        <p:nvSpPr>
          <p:cNvPr id="5" name="Slide Number Placeholder 4"/>
          <p:cNvSpPr>
            <a:spLocks noGrp="1"/>
          </p:cNvSpPr>
          <p:nvPr>
            <p:ph type="sldNum" sz="quarter" idx="8"/>
          </p:nvPr>
        </p:nvSpPr>
        <p:spPr/>
        <p:txBody>
          <a:bodyPr/>
          <a:lstStyle/>
          <a:p>
            <a:pPr lvl="0"/>
            <a:fld id="{CA706A68-8096-4C16-8FD4-12E23CDE1461}" type="slidenum">
              <a:rPr lang="en-GB" smtClean="0"/>
              <a:t>1</a:t>
            </a:fld>
            <a:endParaRPr lang="en-GB"/>
          </a:p>
        </p:txBody>
      </p:sp>
    </p:spTree>
    <p:extLst>
      <p:ext uri="{BB962C8B-B14F-4D97-AF65-F5344CB8AC3E}">
        <p14:creationId xmlns:p14="http://schemas.microsoft.com/office/powerpoint/2010/main" val="2554630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marL="285750" lvl="0" indent="-285750">
              <a:buSzPct val="100000"/>
              <a:buChar char="‒"/>
            </a:pPr>
            <a:r>
              <a:rPr lang="en-GB" sz="1200" dirty="0">
                <a:latin typeface="Lato Light" pitchFamily="34"/>
                <a:cs typeface="Calibri" pitchFamily="34"/>
              </a:rPr>
              <a:t>It is vital we deepen our connections with colleagues, friends, and community</a:t>
            </a:r>
          </a:p>
          <a:p>
            <a:pPr marL="285750" lvl="0" indent="-285750">
              <a:buSzPct val="100000"/>
              <a:buChar char="‒"/>
            </a:pPr>
            <a:r>
              <a:rPr lang="en-GB" sz="1200" dirty="0">
                <a:highlight>
                  <a:srgbClr val="FFFF00"/>
                </a:highlight>
                <a:latin typeface="Lato" pitchFamily="34"/>
                <a:cs typeface="Times New Roman" pitchFamily="18"/>
              </a:rPr>
              <a:t>Make sure you keep communication open with your team, as often and frequently as possible. </a:t>
            </a:r>
          </a:p>
          <a:p>
            <a:pPr marL="285750" lvl="0" indent="-285750">
              <a:buSzPct val="100000"/>
              <a:buChar char="‒"/>
            </a:pPr>
            <a:r>
              <a:rPr lang="en-GB" sz="1200" dirty="0">
                <a:highlight>
                  <a:srgbClr val="FFFF00"/>
                </a:highlight>
                <a:latin typeface="Lato" pitchFamily="34"/>
                <a:cs typeface="Times New Roman" pitchFamily="18"/>
              </a:rPr>
              <a:t>Making the time to socialise with people from across the organisation can help people see the bigger picture, stay connected, and boost morale. You could arrange coffee mornings, a Friday ‘happy hour’, or try a new activity.</a:t>
            </a:r>
            <a:endParaRPr lang="en-GB" sz="1200" dirty="0">
              <a:latin typeface="Calibri" pitchFamily="34"/>
              <a:cs typeface="Times New Roman" pitchFamily="18"/>
            </a:endParaRPr>
          </a:p>
        </p:txBody>
      </p:sp>
      <p:sp>
        <p:nvSpPr>
          <p:cNvPr id="4" name="Slide Number Placeholder 3"/>
          <p:cNvSpPr>
            <a:spLocks noGrp="1"/>
          </p:cNvSpPr>
          <p:nvPr>
            <p:ph type="sldNum" sz="quarter" idx="10"/>
          </p:nvPr>
        </p:nvSpPr>
        <p:spPr/>
        <p:txBody>
          <a:bodyPr/>
          <a:lstStyle/>
          <a:p>
            <a:fld id="{807A4847-1467-4897-BD53-E6448AD59C8F}" type="slidenum">
              <a:rPr lang="en-GB" smtClean="0"/>
              <a:t>11</a:t>
            </a:fld>
            <a:endParaRPr lang="en-GB" dirty="0"/>
          </a:p>
        </p:txBody>
      </p:sp>
    </p:spTree>
    <p:extLst>
      <p:ext uri="{BB962C8B-B14F-4D97-AF65-F5344CB8AC3E}">
        <p14:creationId xmlns:p14="http://schemas.microsoft.com/office/powerpoint/2010/main" val="366648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r>
              <a:rPr lang="en-GB" dirty="0"/>
              <a:t>*talk through slide*</a:t>
            </a:r>
          </a:p>
        </p:txBody>
      </p:sp>
      <p:sp>
        <p:nvSpPr>
          <p:cNvPr id="4" name="Slide Number Placeholder 3"/>
          <p:cNvSpPr>
            <a:spLocks noGrp="1"/>
          </p:cNvSpPr>
          <p:nvPr>
            <p:ph type="sldNum" sz="quarter" idx="10"/>
          </p:nvPr>
        </p:nvSpPr>
        <p:spPr/>
        <p:txBody>
          <a:bodyPr/>
          <a:lstStyle/>
          <a:p>
            <a:fld id="{807A4847-1467-4897-BD53-E6448AD59C8F}" type="slidenum">
              <a:rPr lang="en-GB" smtClean="0"/>
              <a:t>12</a:t>
            </a:fld>
            <a:endParaRPr lang="en-GB" dirty="0"/>
          </a:p>
        </p:txBody>
      </p:sp>
    </p:spTree>
    <p:extLst>
      <p:ext uri="{BB962C8B-B14F-4D97-AF65-F5344CB8AC3E}">
        <p14:creationId xmlns:p14="http://schemas.microsoft.com/office/powerpoint/2010/main" val="296760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92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lvl="0"/>
            <a:r>
              <a:rPr lang="en-GB" b="1" dirty="0"/>
              <a:t>The weekly wellbeing check-up provides some useful questions to ask yourself about your wellbeing, and to provide some areas of conversation with those you are supporting.</a:t>
            </a:r>
          </a:p>
          <a:p>
            <a:pPr lvl="0"/>
            <a:endParaRPr lang="en-GB" b="1" dirty="0"/>
          </a:p>
          <a:p>
            <a:pPr lvl="0"/>
            <a:r>
              <a:rPr lang="en-GB" dirty="0"/>
              <a:t>Weekly wellbeing check up is a great tool and a great way to make sure you’re looking after your wellbeing to make sure you continue to thrive! </a:t>
            </a:r>
          </a:p>
        </p:txBody>
      </p:sp>
      <p:sp>
        <p:nvSpPr>
          <p:cNvPr id="4" name="Slide Number Placeholder 3"/>
          <p:cNvSpPr>
            <a:spLocks noGrp="1"/>
          </p:cNvSpPr>
          <p:nvPr>
            <p:ph type="sldNum" sz="quarter" idx="10"/>
          </p:nvPr>
        </p:nvSpPr>
        <p:spPr/>
        <p:txBody>
          <a:bodyPr/>
          <a:lstStyle/>
          <a:p>
            <a:fld id="{807A4847-1467-4897-BD53-E6448AD59C8F}" type="slidenum">
              <a:rPr lang="en-GB" smtClean="0"/>
              <a:t>14</a:t>
            </a:fld>
            <a:endParaRPr lang="en-GB" dirty="0"/>
          </a:p>
        </p:txBody>
      </p:sp>
    </p:spTree>
    <p:extLst>
      <p:ext uri="{BB962C8B-B14F-4D97-AF65-F5344CB8AC3E}">
        <p14:creationId xmlns:p14="http://schemas.microsoft.com/office/powerpoint/2010/main" val="3296745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r>
              <a:rPr lang="en-GB" dirty="0"/>
              <a:t>*talk through slide*</a:t>
            </a:r>
          </a:p>
        </p:txBody>
      </p:sp>
      <p:sp>
        <p:nvSpPr>
          <p:cNvPr id="4" name="Slide Number Placeholder 3"/>
          <p:cNvSpPr>
            <a:spLocks noGrp="1"/>
          </p:cNvSpPr>
          <p:nvPr>
            <p:ph type="sldNum" sz="quarter" idx="10"/>
          </p:nvPr>
        </p:nvSpPr>
        <p:spPr/>
        <p:txBody>
          <a:bodyPr/>
          <a:lstStyle/>
          <a:p>
            <a:fld id="{807A4847-1467-4897-BD53-E6448AD59C8F}" type="slidenum">
              <a:rPr lang="en-GB" smtClean="0"/>
              <a:t>15</a:t>
            </a:fld>
            <a:endParaRPr lang="en-GB" dirty="0"/>
          </a:p>
        </p:txBody>
      </p:sp>
    </p:spTree>
    <p:extLst>
      <p:ext uri="{BB962C8B-B14F-4D97-AF65-F5344CB8AC3E}">
        <p14:creationId xmlns:p14="http://schemas.microsoft.com/office/powerpoint/2010/main" val="361317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lvl="0"/>
            <a:r>
              <a:rPr lang="en-GB" sz="1800" dirty="0">
                <a:latin typeface="Lato" pitchFamily="34"/>
                <a:cs typeface="Times New Roman" pitchFamily="18"/>
              </a:rPr>
              <a:t>Created by MHFA England in partnership with Action for Happiness. </a:t>
            </a:r>
          </a:p>
          <a:p>
            <a:pPr lvl="0"/>
            <a:endParaRPr lang="en-GB" sz="1800" dirty="0">
              <a:latin typeface="Lato" pitchFamily="34"/>
              <a:cs typeface="Times New Roman" pitchFamily="18"/>
            </a:endParaRPr>
          </a:p>
          <a:p>
            <a:pPr lvl="0"/>
            <a:r>
              <a:rPr lang="en-GB" dirty="0">
                <a:solidFill>
                  <a:srgbClr val="333333"/>
                </a:solidFill>
                <a:latin typeface="Georgia" pitchFamily="18"/>
              </a:rPr>
              <a:t>The </a:t>
            </a:r>
            <a:r>
              <a:rPr lang="en-GB" dirty="0">
                <a:solidFill>
                  <a:srgbClr val="0078C7"/>
                </a:solidFill>
                <a:latin typeface="Georgia" pitchFamily="18"/>
                <a:hlinkClick r:id="rId3" tooltip="10 Keys to Happier Living"/>
              </a:rPr>
              <a:t>Ten Keys to Happier Living</a:t>
            </a:r>
            <a:r>
              <a:rPr lang="en-GB" dirty="0">
                <a:solidFill>
                  <a:srgbClr val="333333"/>
                </a:solidFill>
                <a:latin typeface="Georgia" pitchFamily="18"/>
              </a:rPr>
              <a:t> are based on a review of the latest research from psychology and related fields. </a:t>
            </a:r>
            <a:endParaRPr lang="en-GB" sz="1800" dirty="0">
              <a:solidFill>
                <a:srgbClr val="333333"/>
              </a:solidFill>
              <a:latin typeface="Lato" pitchFamily="34"/>
              <a:cs typeface="Times New Roman" pitchFamily="18"/>
            </a:endParaRPr>
          </a:p>
          <a:p>
            <a:pPr lvl="0"/>
            <a:endParaRPr lang="en-GB" sz="1800" dirty="0">
              <a:solidFill>
                <a:srgbClr val="333333"/>
              </a:solidFill>
              <a:latin typeface="Lato" pitchFamily="34"/>
              <a:cs typeface="Times New Roman" pitchFamily="18"/>
            </a:endParaRPr>
          </a:p>
          <a:p>
            <a:pPr lvl="0"/>
            <a:r>
              <a:rPr lang="en-GB" dirty="0">
                <a:solidFill>
                  <a:srgbClr val="333333"/>
                </a:solidFill>
                <a:latin typeface="Georgia" pitchFamily="18"/>
              </a:rPr>
              <a:t>The first five keys GREAT (Giving, Relating, Exercising, Awareness and Trying Out) are about how we interact with the </a:t>
            </a:r>
            <a:r>
              <a:rPr lang="en-GB" b="1" dirty="0">
                <a:solidFill>
                  <a:srgbClr val="333333"/>
                </a:solidFill>
                <a:latin typeface="Georgia" pitchFamily="18"/>
              </a:rPr>
              <a:t>outside</a:t>
            </a:r>
            <a:r>
              <a:rPr lang="en-GB" dirty="0">
                <a:solidFill>
                  <a:srgbClr val="333333"/>
                </a:solidFill>
                <a:latin typeface="Georgia" pitchFamily="18"/>
              </a:rPr>
              <a:t> world in our daily activities. They are based on the </a:t>
            </a:r>
            <a:r>
              <a:rPr lang="en-GB" dirty="0">
                <a:solidFill>
                  <a:srgbClr val="0078C7"/>
                </a:solidFill>
                <a:latin typeface="Georgia" pitchFamily="18"/>
                <a:hlinkClick r:id="rId4" tooltip="Five Ways to Wellbeing"/>
              </a:rPr>
              <a:t>Five Ways to Wellbeing</a:t>
            </a:r>
            <a:r>
              <a:rPr lang="en-GB" dirty="0">
                <a:solidFill>
                  <a:srgbClr val="333333"/>
                </a:solidFill>
                <a:latin typeface="Georgia" pitchFamily="18"/>
              </a:rPr>
              <a:t> developed by </a:t>
            </a:r>
            <a:r>
              <a:rPr lang="en-GB" dirty="0" err="1">
                <a:solidFill>
                  <a:srgbClr val="0078C7"/>
                </a:solidFill>
                <a:latin typeface="Georgia" pitchFamily="18"/>
                <a:hlinkClick r:id="rId5"/>
              </a:rPr>
              <a:t>nef</a:t>
            </a:r>
            <a:r>
              <a:rPr lang="en-GB" dirty="0">
                <a:solidFill>
                  <a:srgbClr val="333333"/>
                </a:solidFill>
                <a:latin typeface="Georgia" pitchFamily="18"/>
              </a:rPr>
              <a:t> as part of the </a:t>
            </a:r>
            <a:r>
              <a:rPr lang="en-GB" dirty="0">
                <a:solidFill>
                  <a:srgbClr val="0078C7"/>
                </a:solidFill>
                <a:latin typeface="Georgia" pitchFamily="18"/>
                <a:hlinkClick r:id="rId6"/>
              </a:rPr>
              <a:t>Foresight Project</a:t>
            </a:r>
            <a:r>
              <a:rPr lang="en-GB" dirty="0">
                <a:solidFill>
                  <a:srgbClr val="333333"/>
                </a:solidFill>
                <a:latin typeface="Georgia" pitchFamily="18"/>
              </a:rPr>
              <a:t>. </a:t>
            </a:r>
          </a:p>
          <a:p>
            <a:pPr lvl="0"/>
            <a:endParaRPr lang="en-GB" dirty="0">
              <a:solidFill>
                <a:srgbClr val="333333"/>
              </a:solidFill>
              <a:latin typeface="Georgia" pitchFamily="18"/>
            </a:endParaRPr>
          </a:p>
          <a:p>
            <a:pPr lvl="0"/>
            <a:r>
              <a:rPr lang="en-GB" dirty="0">
                <a:solidFill>
                  <a:srgbClr val="333333"/>
                </a:solidFill>
                <a:latin typeface="Georgia" pitchFamily="18"/>
              </a:rPr>
              <a:t>The second five keys DREAM (Direction, Resilience, Emotions, Acceptance and Meaning) come from </a:t>
            </a:r>
            <a:r>
              <a:rPr lang="en-GB" b="1" dirty="0">
                <a:solidFill>
                  <a:srgbClr val="333333"/>
                </a:solidFill>
                <a:latin typeface="Georgia" pitchFamily="18"/>
              </a:rPr>
              <a:t>inside</a:t>
            </a:r>
            <a:r>
              <a:rPr lang="en-GB" dirty="0">
                <a:solidFill>
                  <a:srgbClr val="333333"/>
                </a:solidFill>
                <a:latin typeface="Georgia" pitchFamily="18"/>
              </a:rPr>
              <a:t> us and depend on our attitude to life.</a:t>
            </a:r>
            <a:endParaRPr lang="en-GB" dirty="0"/>
          </a:p>
        </p:txBody>
      </p:sp>
      <p:sp>
        <p:nvSpPr>
          <p:cNvPr id="4" name="Slide Number Placeholder 3"/>
          <p:cNvSpPr>
            <a:spLocks noGrp="1"/>
          </p:cNvSpPr>
          <p:nvPr>
            <p:ph type="sldNum" sz="quarter" idx="10"/>
          </p:nvPr>
        </p:nvSpPr>
        <p:spPr/>
        <p:txBody>
          <a:bodyPr/>
          <a:lstStyle/>
          <a:p>
            <a:fld id="{807A4847-1467-4897-BD53-E6448AD59C8F}" type="slidenum">
              <a:rPr lang="en-GB" smtClean="0"/>
              <a:t>16</a:t>
            </a:fld>
            <a:endParaRPr lang="en-GB" dirty="0"/>
          </a:p>
        </p:txBody>
      </p:sp>
    </p:spTree>
    <p:extLst>
      <p:ext uri="{BB962C8B-B14F-4D97-AF65-F5344CB8AC3E}">
        <p14:creationId xmlns:p14="http://schemas.microsoft.com/office/powerpoint/2010/main" val="356469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74FEB-37E3-4BD7-AF66-C655CA88F0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0B506AF-CF76-4828-ACD0-F3AD54262110}"/>
              </a:ext>
            </a:extLst>
          </p:cNvPr>
          <p:cNvSpPr txBox="1">
            <a:spLocks noGrp="1"/>
          </p:cNvSpPr>
          <p:nvPr>
            <p:ph type="body" sz="quarter" idx="1"/>
          </p:nvPr>
        </p:nvSpPr>
        <p:spPr/>
        <p:txBody>
          <a:bodyPr/>
          <a:lstStyle/>
          <a:p>
            <a:pPr lvl="0">
              <a:spcAft>
                <a:spcPts val="600"/>
              </a:spcAft>
            </a:pPr>
            <a:r>
              <a:rPr lang="en-GB" sz="1800">
                <a:solidFill>
                  <a:srgbClr val="FFFFFF"/>
                </a:solidFill>
                <a:latin typeface="Lato Bold" pitchFamily="34"/>
                <a:ea typeface="Lato Bold" pitchFamily="34"/>
                <a:cs typeface="Lato Bold" pitchFamily="34"/>
              </a:rPr>
              <a:t>What?</a:t>
            </a:r>
            <a:r>
              <a:rPr lang="en-US" sz="1800">
                <a:solidFill>
                  <a:srgbClr val="FFFFFF"/>
                </a:solidFill>
                <a:latin typeface="Lato Bold" pitchFamily="34"/>
                <a:ea typeface="Lato Bold" pitchFamily="34"/>
                <a:cs typeface="Lato Bold" pitchFamily="34"/>
              </a:rPr>
              <a:t>​</a:t>
            </a:r>
          </a:p>
          <a:p>
            <a:pPr marL="182559" lvl="1" indent="-182559">
              <a:spcAft>
                <a:spcPts val="600"/>
              </a:spcAft>
              <a:buSzPct val="100000"/>
              <a:buChar char="-"/>
            </a:pPr>
            <a:r>
              <a:rPr lang="en-GB" sz="1600" b="1">
                <a:solidFill>
                  <a:srgbClr val="FFFFFF"/>
                </a:solidFill>
                <a:latin typeface="Lato" pitchFamily="34"/>
                <a:ea typeface="Lato" pitchFamily="34"/>
                <a:cs typeface="Lato" pitchFamily="34"/>
              </a:rPr>
              <a:t>Celebrate My Whole Self Day on March 18!</a:t>
            </a:r>
          </a:p>
          <a:p>
            <a:pPr marL="182559" lvl="1" indent="-182559">
              <a:spcAft>
                <a:spcPts val="600"/>
              </a:spcAft>
              <a:buSzPct val="100000"/>
              <a:buChar char="-"/>
            </a:pPr>
            <a:r>
              <a:rPr lang="en-GB" sz="1600" b="1">
                <a:solidFill>
                  <a:srgbClr val="FFFFFF"/>
                </a:solidFill>
                <a:latin typeface="Lato" pitchFamily="34"/>
                <a:ea typeface="Lato" pitchFamily="34"/>
                <a:cs typeface="Lato" pitchFamily="34"/>
              </a:rPr>
              <a:t>Start creating a workplace culture where everyone can bring their ‘whole self’ to work. </a:t>
            </a:r>
            <a:r>
              <a:rPr lang="en-US" sz="1600" b="1">
                <a:solidFill>
                  <a:srgbClr val="FFFFFF"/>
                </a:solidFill>
                <a:latin typeface="Lato" pitchFamily="34"/>
                <a:ea typeface="Lato" pitchFamily="34"/>
                <a:cs typeface="Lato" pitchFamily="34"/>
              </a:rPr>
              <a:t>​</a:t>
            </a:r>
          </a:p>
          <a:p>
            <a:pPr marL="182559" lvl="1" indent="-182559">
              <a:spcAft>
                <a:spcPts val="600"/>
              </a:spcAft>
              <a:buSzPct val="100000"/>
              <a:buChar char="-"/>
            </a:pPr>
            <a:r>
              <a:rPr lang="en-GB" sz="1600" b="1">
                <a:solidFill>
                  <a:srgbClr val="FFFFFF"/>
                </a:solidFill>
                <a:latin typeface="Lato" pitchFamily="34"/>
                <a:ea typeface="Lato" pitchFamily="34"/>
                <a:cs typeface="Lato" pitchFamily="34"/>
              </a:rPr>
              <a:t>Put diversity and inclusion at the centre of workplace mental health and wellbeing</a:t>
            </a:r>
            <a:r>
              <a:rPr lang="en-US" sz="1600" b="1">
                <a:solidFill>
                  <a:srgbClr val="FFFFFF"/>
                </a:solidFill>
                <a:latin typeface="Lato" pitchFamily="34"/>
                <a:ea typeface="Lato" pitchFamily="34"/>
                <a:cs typeface="Lato" pitchFamily="34"/>
              </a:rPr>
              <a:t>​.</a:t>
            </a:r>
          </a:p>
          <a:p>
            <a:pPr marL="182559" lvl="1" indent="-182559">
              <a:spcAft>
                <a:spcPts val="600"/>
              </a:spcAft>
              <a:buSzPct val="100000"/>
              <a:buChar char="-"/>
            </a:pPr>
            <a:r>
              <a:rPr lang="en-GB" sz="1600" b="1">
                <a:solidFill>
                  <a:srgbClr val="FFFFFF"/>
                </a:solidFill>
                <a:latin typeface="Lato" pitchFamily="34"/>
                <a:ea typeface="Lato" pitchFamily="34"/>
                <a:cs typeface="Lato" pitchFamily="34"/>
              </a:rPr>
              <a:t>Go beyond awareness to deliver action through events, advocacy and uptake of practical resources​.</a:t>
            </a:r>
            <a:endParaRPr lang="en-GB" sz="1400" b="1">
              <a:solidFill>
                <a:srgbClr val="FFFFFF"/>
              </a:solidFill>
              <a:latin typeface="Lato" pitchFamily="34"/>
              <a:ea typeface="Lato" pitchFamily="34"/>
              <a:cs typeface="Lato" pitchFamily="34"/>
            </a:endParaRPr>
          </a:p>
          <a:p>
            <a:pPr lvl="0"/>
            <a:endParaRPr lang="en-GB"/>
          </a:p>
        </p:txBody>
      </p:sp>
      <p:sp>
        <p:nvSpPr>
          <p:cNvPr id="4" name="Slide Number Placeholder 3">
            <a:extLst>
              <a:ext uri="{FF2B5EF4-FFF2-40B4-BE49-F238E27FC236}">
                <a16:creationId xmlns:a16="http://schemas.microsoft.com/office/drawing/2014/main" id="{D319D3AD-0B2F-4558-9BD0-E247B8BA32A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42E0781-5F65-4CA5-AD6D-FB08B224F52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B497D-FB8A-48D8-BB59-DC49D3D059C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EBE1172-DE75-4E10-A7A4-E1C9B3197BAA}"/>
              </a:ext>
            </a:extLst>
          </p:cNvPr>
          <p:cNvSpPr txBox="1">
            <a:spLocks noGrp="1"/>
          </p:cNvSpPr>
          <p:nvPr>
            <p:ph type="body" sz="quarter" idx="1"/>
          </p:nvPr>
        </p:nvSpPr>
        <p:spPr/>
        <p:txBody>
          <a:bodyPr/>
          <a:lstStyle/>
          <a:p>
            <a:pPr lvl="0"/>
            <a:r>
              <a:rPr lang="en-GB" kern="0">
                <a:solidFill>
                  <a:srgbClr val="212121"/>
                </a:solidFill>
                <a:latin typeface="Lato"/>
              </a:rPr>
              <a:t>Regular wellbeing check-ins with colleagues are a vital way to support people’s mental health during the pandemic. </a:t>
            </a:r>
          </a:p>
          <a:p>
            <a:pPr lvl="0"/>
            <a:endParaRPr lang="en-GB" kern="0">
              <a:solidFill>
                <a:srgbClr val="212121"/>
              </a:solidFill>
              <a:latin typeface="Lato"/>
            </a:endParaRPr>
          </a:p>
          <a:p>
            <a:pPr lvl="0"/>
            <a:r>
              <a:rPr lang="en-GB" kern="0">
                <a:solidFill>
                  <a:srgbClr val="212121"/>
                </a:solidFill>
                <a:latin typeface="Lato"/>
              </a:rPr>
              <a:t>MHFA England has launched the My Whole Self MOT – a simple, free guide to enable people to regularly check in on their mental health.</a:t>
            </a:r>
            <a:endParaRPr lang="en-US" kern="0">
              <a:solidFill>
                <a:srgbClr val="212121"/>
              </a:solidFill>
              <a:latin typeface="Lato"/>
            </a:endParaRPr>
          </a:p>
          <a:p>
            <a:pPr lvl="0"/>
            <a:endParaRPr lang="en-GB"/>
          </a:p>
        </p:txBody>
      </p:sp>
      <p:sp>
        <p:nvSpPr>
          <p:cNvPr id="4" name="Slide Number Placeholder 3">
            <a:extLst>
              <a:ext uri="{FF2B5EF4-FFF2-40B4-BE49-F238E27FC236}">
                <a16:creationId xmlns:a16="http://schemas.microsoft.com/office/drawing/2014/main" id="{A2EDE970-524C-4D73-B488-DEFD18AEA43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9495C99-9931-43AA-9345-DA12749FEAC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2AA2D-9D0E-4E34-B8B1-E2B179161E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6E3DD54-3726-4172-AE9B-9BA672CF7E54}"/>
              </a:ext>
            </a:extLst>
          </p:cNvPr>
          <p:cNvSpPr txBox="1">
            <a:spLocks noGrp="1"/>
          </p:cNvSpPr>
          <p:nvPr>
            <p:ph type="body" sz="quarter" idx="1"/>
          </p:nvPr>
        </p:nvSpPr>
        <p:spPr/>
        <p:txBody>
          <a:bodyPr/>
          <a:lstStyle/>
          <a:p>
            <a:r>
              <a:rPr lang="en-GB" sz="1200" b="0" i="0" u="none" strike="noStrike" kern="1200" cap="none" spc="0" baseline="0" dirty="0">
                <a:solidFill>
                  <a:srgbClr val="000000"/>
                </a:solidFill>
                <a:effectLst/>
                <a:uFillTx/>
                <a:latin typeface="Calibri"/>
              </a:rPr>
              <a:t>- It’s important to remember that the highest performing workplaces are supportive and inclusive, with healthier working cultures built on respect and collaboration.</a:t>
            </a:r>
          </a:p>
          <a:p>
            <a:r>
              <a:rPr lang="en-GB" dirty="0"/>
              <a:t>​</a:t>
            </a:r>
          </a:p>
          <a:p>
            <a:r>
              <a:rPr lang="en-GB" sz="1200" b="0" i="0" u="none" strike="noStrike" kern="1200" cap="none" spc="0" baseline="0" dirty="0">
                <a:solidFill>
                  <a:srgbClr val="000000"/>
                </a:solidFill>
                <a:effectLst/>
                <a:uFillTx/>
                <a:latin typeface="Calibri"/>
              </a:rPr>
              <a:t>- Many People of Colour and Black people say they have to hide parts of their identity at work. The My Whole Self campaign is calling on employers to become actively anti-racist. </a:t>
            </a:r>
          </a:p>
          <a:p>
            <a:endParaRPr lang="en-GB" dirty="0"/>
          </a:p>
        </p:txBody>
      </p:sp>
      <p:sp>
        <p:nvSpPr>
          <p:cNvPr id="4" name="Slide Number Placeholder 3">
            <a:extLst>
              <a:ext uri="{FF2B5EF4-FFF2-40B4-BE49-F238E27FC236}">
                <a16:creationId xmlns:a16="http://schemas.microsoft.com/office/drawing/2014/main" id="{6B6BEEEB-EBAF-4A8A-A6A2-675F45DD619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442834F-9DD2-41F5-86D4-2A44467A034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2AA2D-9D0E-4E34-B8B1-E2B179161E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6E3DD54-3726-4172-AE9B-9BA672CF7E5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B6BEEEB-EBAF-4A8A-A6A2-675F45DD619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442834F-9DD2-41F5-86D4-2A44467A034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161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A4847-1467-4897-BD53-E6448AD59C8F}" type="slidenum">
              <a:rPr lang="en-GB" smtClean="0"/>
              <a:t>3</a:t>
            </a:fld>
            <a:endParaRPr lang="en-GB"/>
          </a:p>
        </p:txBody>
      </p:sp>
    </p:spTree>
    <p:extLst>
      <p:ext uri="{BB962C8B-B14F-4D97-AF65-F5344CB8AC3E}">
        <p14:creationId xmlns:p14="http://schemas.microsoft.com/office/powerpoint/2010/main" val="1809968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lvl="0"/>
            <a:r>
              <a:rPr lang="en-GB" dirty="0"/>
              <a:t>Lots of Resources on our website – for Individuals (e.g. Addressing Your Stress, Remote Working) – for wider Awareness &amp; reducing stigma – for Schools, Universities, Workplaces &amp; Communities – to support our Campaigns (e.g. Bring #MyWholeSelf to work)</a:t>
            </a:r>
          </a:p>
        </p:txBody>
      </p:sp>
      <p:sp>
        <p:nvSpPr>
          <p:cNvPr id="4" name="Slide Number Placeholder 3"/>
          <p:cNvSpPr>
            <a:spLocks noGrp="1"/>
          </p:cNvSpPr>
          <p:nvPr>
            <p:ph type="sldNum" sz="quarter" idx="10"/>
          </p:nvPr>
        </p:nvSpPr>
        <p:spPr/>
        <p:txBody>
          <a:bodyPr/>
          <a:lstStyle/>
          <a:p>
            <a:fld id="{807A4847-1467-4897-BD53-E6448AD59C8F}" type="slidenum">
              <a:rPr lang="en-GB" smtClean="0"/>
              <a:t>22</a:t>
            </a:fld>
            <a:endParaRPr lang="en-GB" dirty="0"/>
          </a:p>
        </p:txBody>
      </p:sp>
    </p:spTree>
    <p:extLst>
      <p:ext uri="{BB962C8B-B14F-4D97-AF65-F5344CB8AC3E}">
        <p14:creationId xmlns:p14="http://schemas.microsoft.com/office/powerpoint/2010/main" val="4074390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Important caveats:</a:t>
            </a:r>
          </a:p>
          <a:p>
            <a:pPr marL="185766" indent="-185766">
              <a:buFontTx/>
              <a:buChar char="-"/>
            </a:pPr>
            <a:r>
              <a:rPr lang="en-GB" b="1" dirty="0" err="1"/>
              <a:t>MHFAiders</a:t>
            </a:r>
            <a:r>
              <a:rPr lang="en-GB" b="1" dirty="0"/>
              <a:t> are not the silver bullet. Approaches are successful because there has been a framework established around them.</a:t>
            </a:r>
          </a:p>
          <a:p>
            <a:pPr marL="185766" indent="-185766">
              <a:buFontTx/>
              <a:buChar char="-"/>
            </a:pPr>
            <a:r>
              <a:rPr lang="en-GB" b="1" dirty="0" err="1"/>
              <a:t>MHFAiders</a:t>
            </a:r>
            <a:r>
              <a:rPr lang="en-GB" b="1" dirty="0"/>
              <a:t> are not therapists or counsellors, just like a physical first aider is not a doctor or surgeon. Their role is to signpost and encourage help-seeking behaviour.</a:t>
            </a:r>
          </a:p>
          <a:p>
            <a:pPr marL="185766" indent="-185766">
              <a:buFontTx/>
              <a:buChar char="-"/>
            </a:pPr>
            <a:r>
              <a:rPr lang="en-GB" b="1" dirty="0"/>
              <a:t>We know that NHS mental health services are stretched and agree more funding should be a priority. MHFA is about prevention, and early intervention increases likelihood that people will not need to access services, thus reducing the burden.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61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r>
              <a:rPr lang="en-GB" dirty="0"/>
              <a:t>Thank you and we hope to hear from some of you soon.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57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marL="171450" lvl="0" indent="-171450">
              <a:buSzPct val="100000"/>
              <a:buFont typeface="Arial" pitchFamily="34"/>
              <a:buChar char="•"/>
            </a:pPr>
            <a:r>
              <a:rPr lang="en-US" dirty="0"/>
              <a:t>As a Social Enterprise, our Vision is to Improve the Mental Health of the Nation, by Training 1-in-10 in Mental Health Awareness &amp; Skills</a:t>
            </a:r>
          </a:p>
          <a:p>
            <a:pPr marL="171450" lvl="0" indent="-171450">
              <a:buSzPct val="100000"/>
              <a:buFont typeface="Arial" pitchFamily="34"/>
              <a:buChar char="•"/>
            </a:pPr>
            <a:r>
              <a:rPr lang="en-US" dirty="0"/>
              <a:t>We are the Experts in Workplace Mental Health – we have worked with over 20k organisations and trained over 0.5m people in England</a:t>
            </a:r>
          </a:p>
          <a:p>
            <a:pPr marL="171450" lvl="0" indent="-171450">
              <a:buSzPct val="100000"/>
              <a:buFont typeface="Arial" pitchFamily="34"/>
              <a:buChar char="•"/>
            </a:pPr>
            <a:r>
              <a:rPr lang="en-US" dirty="0"/>
              <a:t>Evidence-based: Our courses are grounded in research &amp; rigorously tested – developed with clinical experts &amp; people with lived experience of mental health issues</a:t>
            </a:r>
            <a:endParaRPr lang="en-GB" dirty="0"/>
          </a:p>
        </p:txBody>
      </p:sp>
      <p:sp>
        <p:nvSpPr>
          <p:cNvPr id="4" name="Slide Number Placeholder 3"/>
          <p:cNvSpPr>
            <a:spLocks noGrp="1"/>
          </p:cNvSpPr>
          <p:nvPr>
            <p:ph type="sldNum" sz="quarter" idx="10"/>
          </p:nvPr>
        </p:nvSpPr>
        <p:spPr/>
        <p:txBody>
          <a:bodyPr/>
          <a:lstStyle/>
          <a:p>
            <a:fld id="{807A4847-1467-4897-BD53-E6448AD59C8F}" type="slidenum">
              <a:rPr lang="en-GB" smtClean="0"/>
              <a:t>4</a:t>
            </a:fld>
            <a:endParaRPr lang="en-GB" dirty="0"/>
          </a:p>
        </p:txBody>
      </p:sp>
    </p:spTree>
    <p:extLst>
      <p:ext uri="{BB962C8B-B14F-4D97-AF65-F5344CB8AC3E}">
        <p14:creationId xmlns:p14="http://schemas.microsoft.com/office/powerpoint/2010/main" val="169111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r>
              <a:rPr lang="en-GB" dirty="0"/>
              <a:t>*talk through slide*</a:t>
            </a:r>
          </a:p>
        </p:txBody>
      </p:sp>
      <p:sp>
        <p:nvSpPr>
          <p:cNvPr id="4" name="Slide Number Placeholder 3"/>
          <p:cNvSpPr>
            <a:spLocks noGrp="1"/>
          </p:cNvSpPr>
          <p:nvPr>
            <p:ph type="sldNum" sz="quarter" idx="10"/>
          </p:nvPr>
        </p:nvSpPr>
        <p:spPr/>
        <p:txBody>
          <a:bodyPr/>
          <a:lstStyle/>
          <a:p>
            <a:fld id="{807A4847-1467-4897-BD53-E6448AD59C8F}" type="slidenum">
              <a:rPr lang="en-GB" smtClean="0"/>
              <a:t>5</a:t>
            </a:fld>
            <a:endParaRPr lang="en-GB" dirty="0"/>
          </a:p>
        </p:txBody>
      </p:sp>
    </p:spTree>
    <p:extLst>
      <p:ext uri="{BB962C8B-B14F-4D97-AF65-F5344CB8AC3E}">
        <p14:creationId xmlns:p14="http://schemas.microsoft.com/office/powerpoint/2010/main" val="229599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r>
              <a:rPr lang="en-GB" dirty="0"/>
              <a:t>When we talk about stress, it’s important to identify and remember the sources of stress that can affect us in the workplace.</a:t>
            </a:r>
          </a:p>
          <a:p>
            <a:endParaRPr lang="en-GB" dirty="0"/>
          </a:p>
          <a:p>
            <a:r>
              <a:rPr lang="en-GB" dirty="0"/>
              <a:t>The key thing to note here is that not all stress that we bring to the workplace is necessarily about work!</a:t>
            </a:r>
          </a:p>
          <a:p>
            <a:endParaRPr lang="en-GB" dirty="0"/>
          </a:p>
          <a:p>
            <a:r>
              <a:rPr lang="en-GB" dirty="0"/>
              <a:t>Over the course of the next half an hour or so we will explore the ways in which we can support our selves and our colleagues to manage and mitigate the effects of stress so that we can thrive in our roles.</a:t>
            </a:r>
          </a:p>
        </p:txBody>
      </p:sp>
      <p:sp>
        <p:nvSpPr>
          <p:cNvPr id="4" name="Slide Number Placeholder 3"/>
          <p:cNvSpPr>
            <a:spLocks noGrp="1"/>
          </p:cNvSpPr>
          <p:nvPr>
            <p:ph type="sldNum" sz="quarter" idx="10"/>
          </p:nvPr>
        </p:nvSpPr>
        <p:spPr/>
        <p:txBody>
          <a:bodyPr/>
          <a:lstStyle/>
          <a:p>
            <a:fld id="{807A4847-1467-4897-BD53-E6448AD59C8F}" type="slidenum">
              <a:rPr lang="en-GB" smtClean="0"/>
              <a:t>6</a:t>
            </a:fld>
            <a:endParaRPr lang="en-GB" dirty="0"/>
          </a:p>
        </p:txBody>
      </p:sp>
    </p:spTree>
    <p:extLst>
      <p:ext uri="{BB962C8B-B14F-4D97-AF65-F5344CB8AC3E}">
        <p14:creationId xmlns:p14="http://schemas.microsoft.com/office/powerpoint/2010/main" val="413396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lvl="0" hangingPunct="0"/>
            <a:r>
              <a:rPr lang="en-GB" b="1" u="sng" dirty="0">
                <a:latin typeface="Calibri Light"/>
              </a:rPr>
              <a:t>Key Messages: </a:t>
            </a:r>
            <a:endParaRPr lang="en-GB" u="sng" dirty="0">
              <a:latin typeface="Calibri Light"/>
            </a:endParaRPr>
          </a:p>
          <a:p>
            <a:pPr marL="228600" lvl="0" indent="-228600" hangingPunct="0">
              <a:buSzPct val="100000"/>
              <a:buFont typeface="Arial" pitchFamily="34"/>
              <a:buChar char="•"/>
            </a:pPr>
            <a:r>
              <a:rPr lang="en-GB" dirty="0">
                <a:latin typeface="Calibri Light"/>
              </a:rPr>
              <a:t>We all have a limit or capacity of how much stress we can contain before we will move from wellness to illness, and that limit is unique to everyone.</a:t>
            </a:r>
          </a:p>
          <a:p>
            <a:pPr marL="228600" lvl="0" indent="-228600" hangingPunct="0">
              <a:buSzPct val="100000"/>
              <a:buFont typeface="Arial" pitchFamily="34"/>
              <a:buChar char="•"/>
            </a:pPr>
            <a:r>
              <a:rPr lang="en-GB" dirty="0">
                <a:latin typeface="Calibri Light"/>
              </a:rPr>
              <a:t>Our level of vulnerability is determined by a number of factors: genetics and exposure to protective life experiences or adverse life experiences as we grow up.</a:t>
            </a:r>
          </a:p>
          <a:p>
            <a:pPr marL="228600" lvl="0" indent="-228600" hangingPunct="0">
              <a:buSzPct val="100000"/>
              <a:buFont typeface="Arial" pitchFamily="34"/>
              <a:buChar char="•"/>
            </a:pPr>
            <a:r>
              <a:rPr lang="en-GB" dirty="0">
                <a:latin typeface="Calibri Light"/>
              </a:rPr>
              <a:t>If we are to stay healthy then we need to become stress vigilant and spot signs that we are moving past the line. How effective are our coping strategies? </a:t>
            </a:r>
            <a:endParaRPr lang="en-GB" dirty="0"/>
          </a:p>
        </p:txBody>
      </p:sp>
      <p:sp>
        <p:nvSpPr>
          <p:cNvPr id="4" name="Slide Number Placeholder 3"/>
          <p:cNvSpPr>
            <a:spLocks noGrp="1"/>
          </p:cNvSpPr>
          <p:nvPr>
            <p:ph type="sldNum" sz="quarter" idx="10"/>
          </p:nvPr>
        </p:nvSpPr>
        <p:spPr/>
        <p:txBody>
          <a:bodyPr/>
          <a:lstStyle/>
          <a:p>
            <a:fld id="{807A4847-1467-4897-BD53-E6448AD59C8F}" type="slidenum">
              <a:rPr lang="en-GB" smtClean="0"/>
              <a:t>7</a:t>
            </a:fld>
            <a:endParaRPr lang="en-GB" dirty="0"/>
          </a:p>
        </p:txBody>
      </p:sp>
    </p:spTree>
    <p:extLst>
      <p:ext uri="{BB962C8B-B14F-4D97-AF65-F5344CB8AC3E}">
        <p14:creationId xmlns:p14="http://schemas.microsoft.com/office/powerpoint/2010/main" val="19674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pPr marL="171450" lvl="0" indent="-171450">
              <a:buSzPct val="100000"/>
              <a:buChar char="‒"/>
            </a:pPr>
            <a:r>
              <a:rPr lang="en-US" sz="1800" dirty="0">
                <a:solidFill>
                  <a:srgbClr val="212121"/>
                </a:solidFill>
                <a:highlight>
                  <a:srgbClr val="FFFF00"/>
                </a:highlight>
                <a:latin typeface="Merriweather"/>
              </a:rPr>
              <a:t>Even if you don't typically thrive on a strict schedule, having a routine can be helpful in times of unpredictability, uncertainty, and stress.</a:t>
            </a:r>
          </a:p>
          <a:p>
            <a:pPr marL="171450" lvl="0" indent="-171450">
              <a:buSzPct val="100000"/>
              <a:buChar char="‒"/>
            </a:pPr>
            <a:r>
              <a:rPr lang="en-US" sz="1800" dirty="0">
                <a:solidFill>
                  <a:srgbClr val="212121"/>
                </a:solidFill>
                <a:highlight>
                  <a:srgbClr val="FFFF00"/>
                </a:highlight>
                <a:latin typeface="Merriweather"/>
              </a:rPr>
              <a:t>Implementing a structure to your day can give you a sense of control. It can also improve your focus, organization, and productivity.</a:t>
            </a:r>
          </a:p>
          <a:p>
            <a:pPr marL="171450" lvl="0" indent="-171450">
              <a:buSzPct val="100000"/>
              <a:buChar char="‒"/>
            </a:pPr>
            <a:r>
              <a:rPr lang="en-US" sz="1800" dirty="0">
                <a:solidFill>
                  <a:srgbClr val="212121"/>
                </a:solidFill>
                <a:highlight>
                  <a:srgbClr val="FFFF00"/>
                </a:highlight>
                <a:latin typeface="Merriweather"/>
              </a:rPr>
              <a:t>Having a routine is about more than just your day-to-day responsibilities and your work— don't forget to make time for self-care.</a:t>
            </a:r>
            <a:endParaRPr lang="en-GB" sz="1800" dirty="0">
              <a:highlight>
                <a:srgbClr val="FFFF00"/>
              </a:highlight>
              <a:latin typeface="Lato" pitchFamily="34"/>
              <a:cs typeface="Times New Roman" pitchFamily="18"/>
            </a:endParaRPr>
          </a:p>
          <a:p>
            <a:pPr marL="285750" lvl="0" indent="-285750">
              <a:buSzPct val="100000"/>
              <a:buChar char="‒"/>
            </a:pPr>
            <a:r>
              <a:rPr lang="en-GB" sz="1800" dirty="0">
                <a:highlight>
                  <a:srgbClr val="FFFF00"/>
                </a:highlight>
                <a:latin typeface="Lato" pitchFamily="34"/>
                <a:cs typeface="Times New Roman" pitchFamily="18"/>
              </a:rPr>
              <a:t>To maintain a sense of unity and openness, senior leaders should role model healthy working from home habits and behaviours. </a:t>
            </a:r>
          </a:p>
          <a:p>
            <a:pPr marL="285750" lvl="0" indent="-285750">
              <a:buSzPct val="100000"/>
              <a:buChar char="‒"/>
            </a:pPr>
            <a:r>
              <a:rPr lang="en-GB" sz="1800" dirty="0">
                <a:highlight>
                  <a:srgbClr val="FFFF00"/>
                </a:highlight>
                <a:latin typeface="Lato" pitchFamily="34"/>
                <a:cs typeface="Times New Roman" pitchFamily="18"/>
              </a:rPr>
              <a:t>Many of us perhaps thought that working from home would be a short-term experience, so have not really considered how our habits may be affecting our long-term physical and mental health. </a:t>
            </a:r>
            <a:endParaRPr lang="en-GB" sz="1800" dirty="0">
              <a:latin typeface="Calibri" pitchFamily="34"/>
              <a:cs typeface="Times New Roman" pitchFamily="18"/>
            </a:endParaRPr>
          </a:p>
        </p:txBody>
      </p:sp>
      <p:sp>
        <p:nvSpPr>
          <p:cNvPr id="4" name="Slide Number Placeholder 3"/>
          <p:cNvSpPr>
            <a:spLocks noGrp="1"/>
          </p:cNvSpPr>
          <p:nvPr>
            <p:ph type="sldNum" sz="quarter" idx="10"/>
          </p:nvPr>
        </p:nvSpPr>
        <p:spPr/>
        <p:txBody>
          <a:bodyPr/>
          <a:lstStyle/>
          <a:p>
            <a:fld id="{807A4847-1467-4897-BD53-E6448AD59C8F}" type="slidenum">
              <a:rPr lang="en-GB" smtClean="0"/>
              <a:t>9</a:t>
            </a:fld>
            <a:endParaRPr lang="en-GB" dirty="0"/>
          </a:p>
        </p:txBody>
      </p:sp>
    </p:spTree>
    <p:extLst>
      <p:ext uri="{BB962C8B-B14F-4D97-AF65-F5344CB8AC3E}">
        <p14:creationId xmlns:p14="http://schemas.microsoft.com/office/powerpoint/2010/main" val="45145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7A4847-1467-4897-BD53-E6448AD59C8F}" type="slidenum">
              <a:rPr lang="en-GB" smtClean="0"/>
              <a:t>10</a:t>
            </a:fld>
            <a:endParaRPr lang="en-GB" dirty="0"/>
          </a:p>
        </p:txBody>
      </p:sp>
    </p:spTree>
    <p:extLst>
      <p:ext uri="{BB962C8B-B14F-4D97-AF65-F5344CB8AC3E}">
        <p14:creationId xmlns:p14="http://schemas.microsoft.com/office/powerpoint/2010/main" val="337432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3932-03D0-4F38-9F89-EFCA532CAB3C}"/>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13EEE807-CDA8-437B-B5F0-9EB5EF66B81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8DC334EE-FCF1-4394-8F55-D8006C8B789A}"/>
              </a:ext>
            </a:extLst>
          </p:cNvPr>
          <p:cNvSpPr txBox="1">
            <a:spLocks noGrp="1"/>
          </p:cNvSpPr>
          <p:nvPr>
            <p:ph type="dt" sz="half" idx="7"/>
          </p:nvPr>
        </p:nvSpPr>
        <p:spPr/>
        <p:txBody>
          <a:bodyPr/>
          <a:lstStyle>
            <a:lvl1pPr>
              <a:defRPr/>
            </a:lvl1pPr>
          </a:lstStyle>
          <a:p>
            <a:pPr lvl="0"/>
            <a:fld id="{269A8C8C-4147-4A94-BE02-4E460D70EE9A}" type="datetime1">
              <a:rPr lang="en-GB"/>
              <a:pPr lvl="0"/>
              <a:t>07/05/2021</a:t>
            </a:fld>
            <a:endParaRPr lang="en-GB"/>
          </a:p>
        </p:txBody>
      </p:sp>
      <p:sp>
        <p:nvSpPr>
          <p:cNvPr id="5" name="Footer Placeholder 4">
            <a:extLst>
              <a:ext uri="{FF2B5EF4-FFF2-40B4-BE49-F238E27FC236}">
                <a16:creationId xmlns:a16="http://schemas.microsoft.com/office/drawing/2014/main" id="{8BA99A1B-387D-49C5-B74F-E193C5EA534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A9787E8-875A-449F-AB1E-961A120333A1}"/>
              </a:ext>
            </a:extLst>
          </p:cNvPr>
          <p:cNvSpPr txBox="1">
            <a:spLocks noGrp="1"/>
          </p:cNvSpPr>
          <p:nvPr>
            <p:ph type="sldNum" sz="quarter" idx="8"/>
          </p:nvPr>
        </p:nvSpPr>
        <p:spPr/>
        <p:txBody>
          <a:bodyPr/>
          <a:lstStyle>
            <a:lvl1pPr>
              <a:defRPr/>
            </a:lvl1pPr>
          </a:lstStyle>
          <a:p>
            <a:pPr lvl="0"/>
            <a:fld id="{B6EF2F39-FFA3-41E9-8D12-02E0796E2DD1}" type="slidenum">
              <a:t>‹#›</a:t>
            </a:fld>
            <a:endParaRPr lang="en-GB"/>
          </a:p>
        </p:txBody>
      </p:sp>
    </p:spTree>
    <p:extLst>
      <p:ext uri="{BB962C8B-B14F-4D97-AF65-F5344CB8AC3E}">
        <p14:creationId xmlns:p14="http://schemas.microsoft.com/office/powerpoint/2010/main" val="10672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3E1E-49BD-4C4D-A0A7-1857B6E3F01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FFECF928-000F-41D0-BC6B-BFDD44DA8A1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863E-1C95-4F81-BE5C-C779BE43E94D}"/>
              </a:ext>
            </a:extLst>
          </p:cNvPr>
          <p:cNvSpPr txBox="1">
            <a:spLocks noGrp="1"/>
          </p:cNvSpPr>
          <p:nvPr>
            <p:ph type="dt" sz="half" idx="7"/>
          </p:nvPr>
        </p:nvSpPr>
        <p:spPr/>
        <p:txBody>
          <a:bodyPr/>
          <a:lstStyle>
            <a:lvl1pPr>
              <a:defRPr/>
            </a:lvl1pPr>
          </a:lstStyle>
          <a:p>
            <a:pPr lvl="0"/>
            <a:fld id="{7A9AABAC-DFC0-4057-B8CA-75C7F6A59EBE}" type="datetime1">
              <a:rPr lang="en-GB"/>
              <a:pPr lvl="0"/>
              <a:t>07/05/2021</a:t>
            </a:fld>
            <a:endParaRPr lang="en-GB"/>
          </a:p>
        </p:txBody>
      </p:sp>
      <p:sp>
        <p:nvSpPr>
          <p:cNvPr id="5" name="Footer Placeholder 4">
            <a:extLst>
              <a:ext uri="{FF2B5EF4-FFF2-40B4-BE49-F238E27FC236}">
                <a16:creationId xmlns:a16="http://schemas.microsoft.com/office/drawing/2014/main" id="{16C6028C-119C-49AA-A9B0-F3D22EFA617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3CBFD19-F1D0-4712-8B71-1F48310407E9}"/>
              </a:ext>
            </a:extLst>
          </p:cNvPr>
          <p:cNvSpPr txBox="1">
            <a:spLocks noGrp="1"/>
          </p:cNvSpPr>
          <p:nvPr>
            <p:ph type="sldNum" sz="quarter" idx="8"/>
          </p:nvPr>
        </p:nvSpPr>
        <p:spPr/>
        <p:txBody>
          <a:bodyPr/>
          <a:lstStyle>
            <a:lvl1pPr>
              <a:defRPr/>
            </a:lvl1pPr>
          </a:lstStyle>
          <a:p>
            <a:pPr lvl="0"/>
            <a:fld id="{1440C104-F893-4FAF-9334-835EAC10B36C}" type="slidenum">
              <a:t>‹#›</a:t>
            </a:fld>
            <a:endParaRPr lang="en-GB"/>
          </a:p>
        </p:txBody>
      </p:sp>
    </p:spTree>
    <p:extLst>
      <p:ext uri="{BB962C8B-B14F-4D97-AF65-F5344CB8AC3E}">
        <p14:creationId xmlns:p14="http://schemas.microsoft.com/office/powerpoint/2010/main" val="244000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BF7253-039B-4BEE-8B60-A3C1139AED87}"/>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7892E4ED-5C53-4E7A-A544-2587B66DBE56}"/>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572A7-D4C7-4C40-A2CE-7C4CABA91C51}"/>
              </a:ext>
            </a:extLst>
          </p:cNvPr>
          <p:cNvSpPr txBox="1">
            <a:spLocks noGrp="1"/>
          </p:cNvSpPr>
          <p:nvPr>
            <p:ph type="dt" sz="half" idx="7"/>
          </p:nvPr>
        </p:nvSpPr>
        <p:spPr/>
        <p:txBody>
          <a:bodyPr/>
          <a:lstStyle>
            <a:lvl1pPr>
              <a:defRPr/>
            </a:lvl1pPr>
          </a:lstStyle>
          <a:p>
            <a:pPr lvl="0"/>
            <a:fld id="{1F7F3F20-F4E2-4056-8B07-AD33A9E98FE2}" type="datetime1">
              <a:rPr lang="en-GB"/>
              <a:pPr lvl="0"/>
              <a:t>07/05/2021</a:t>
            </a:fld>
            <a:endParaRPr lang="en-GB"/>
          </a:p>
        </p:txBody>
      </p:sp>
      <p:sp>
        <p:nvSpPr>
          <p:cNvPr id="5" name="Footer Placeholder 4">
            <a:extLst>
              <a:ext uri="{FF2B5EF4-FFF2-40B4-BE49-F238E27FC236}">
                <a16:creationId xmlns:a16="http://schemas.microsoft.com/office/drawing/2014/main" id="{72017135-77A6-472C-82A9-129D515E883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6F8F456-A15F-4D8F-AA78-1DA6573DAC73}"/>
              </a:ext>
            </a:extLst>
          </p:cNvPr>
          <p:cNvSpPr txBox="1">
            <a:spLocks noGrp="1"/>
          </p:cNvSpPr>
          <p:nvPr>
            <p:ph type="sldNum" sz="quarter" idx="8"/>
          </p:nvPr>
        </p:nvSpPr>
        <p:spPr/>
        <p:txBody>
          <a:bodyPr/>
          <a:lstStyle>
            <a:lvl1pPr>
              <a:defRPr/>
            </a:lvl1pPr>
          </a:lstStyle>
          <a:p>
            <a:pPr lvl="0"/>
            <a:fld id="{72B009C6-727B-48C9-83C0-D48D225340A6}" type="slidenum">
              <a:t>‹#›</a:t>
            </a:fld>
            <a:endParaRPr lang="en-GB"/>
          </a:p>
        </p:txBody>
      </p:sp>
    </p:spTree>
    <p:extLst>
      <p:ext uri="{BB962C8B-B14F-4D97-AF65-F5344CB8AC3E}">
        <p14:creationId xmlns:p14="http://schemas.microsoft.com/office/powerpoint/2010/main" val="2473189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v1">
    <p:bg>
      <p:bgPr>
        <a:solidFill>
          <a:srgbClr val="FFFFFF"/>
        </a:solid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A18C8820-7568-497E-B581-92AC9A8860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1996" cy="6858000"/>
          </a:xfrm>
          <a:prstGeom prst="rect">
            <a:avLst/>
          </a:prstGeom>
          <a:noFill/>
          <a:ln cap="flat">
            <a:noFill/>
          </a:ln>
        </p:spPr>
      </p:pic>
      <p:pic>
        <p:nvPicPr>
          <p:cNvPr id="3" name="Graphic 5">
            <a:extLst>
              <a:ext uri="{FF2B5EF4-FFF2-40B4-BE49-F238E27FC236}">
                <a16:creationId xmlns:a16="http://schemas.microsoft.com/office/drawing/2014/main" id="{C4A9056C-C8B9-4B9A-9295-80A7FA06E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09124" y="5325849"/>
            <a:ext cx="949467" cy="943688"/>
          </a:xfrm>
          <a:prstGeom prst="rect">
            <a:avLst/>
          </a:prstGeom>
          <a:noFill/>
          <a:ln cap="flat">
            <a:noFill/>
          </a:ln>
        </p:spPr>
      </p:pic>
      <p:pic>
        <p:nvPicPr>
          <p:cNvPr id="4" name="Graphic 8">
            <a:extLst>
              <a:ext uri="{FF2B5EF4-FFF2-40B4-BE49-F238E27FC236}">
                <a16:creationId xmlns:a16="http://schemas.microsoft.com/office/drawing/2014/main" id="{6A8A8508-1056-4CBA-8000-99ADA26136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8673" y="1294927"/>
            <a:ext cx="4234659" cy="3811191"/>
          </a:xfrm>
          <a:prstGeom prst="rect">
            <a:avLst/>
          </a:prstGeom>
          <a:noFill/>
          <a:ln cap="flat">
            <a:noFill/>
          </a:ln>
        </p:spPr>
      </p:pic>
      <p:sp>
        <p:nvSpPr>
          <p:cNvPr id="5" name="TextBox 6">
            <a:extLst>
              <a:ext uri="{FF2B5EF4-FFF2-40B4-BE49-F238E27FC236}">
                <a16:creationId xmlns:a16="http://schemas.microsoft.com/office/drawing/2014/main" id="{7A1275F2-CBA3-46A8-A0DC-CD454A9910E8}"/>
              </a:ext>
            </a:extLst>
          </p:cNvPr>
          <p:cNvSpPr txBox="1"/>
          <p:nvPr/>
        </p:nvSpPr>
        <p:spPr>
          <a:xfrm>
            <a:off x="3739694" y="5247787"/>
            <a:ext cx="471259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Lato"/>
              </a:rPr>
              <a:t>Brought to you by </a:t>
            </a:r>
            <a:br>
              <a:rPr lang="en-GB" sz="1800" b="1" i="0" u="none" strike="noStrike" kern="1200" cap="none" spc="0" baseline="0">
                <a:solidFill>
                  <a:srgbClr val="000000"/>
                </a:solidFill>
                <a:uFillTx/>
                <a:latin typeface="Lato"/>
              </a:rPr>
            </a:br>
            <a:r>
              <a:rPr lang="en-GB" sz="1800" b="1" i="0" u="none" strike="noStrike" kern="1200" cap="none" spc="0" baseline="0">
                <a:solidFill>
                  <a:srgbClr val="000000"/>
                </a:solidFill>
                <a:uFillTx/>
                <a:latin typeface="Lato"/>
              </a:rPr>
              <a:t>Mental Health First Aid (MHFA) England</a:t>
            </a:r>
          </a:p>
        </p:txBody>
      </p:sp>
      <p:sp>
        <p:nvSpPr>
          <p:cNvPr id="6" name="TextBox 7">
            <a:extLst>
              <a:ext uri="{FF2B5EF4-FFF2-40B4-BE49-F238E27FC236}">
                <a16:creationId xmlns:a16="http://schemas.microsoft.com/office/drawing/2014/main" id="{C772EB53-0793-43A0-B50E-C983F978187C}"/>
              </a:ext>
            </a:extLst>
          </p:cNvPr>
          <p:cNvSpPr txBox="1"/>
          <p:nvPr/>
        </p:nvSpPr>
        <p:spPr>
          <a:xfrm>
            <a:off x="4391021" y="6035780"/>
            <a:ext cx="3409953" cy="26160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00" b="1" i="0" u="none" strike="noStrike" kern="1200" cap="none" spc="0" baseline="0">
                <a:solidFill>
                  <a:srgbClr val="000000"/>
                </a:solidFill>
                <a:uFillTx/>
                <a:latin typeface="Lato"/>
              </a:rPr>
              <a:t>© MHFA England 2021 </a:t>
            </a:r>
          </a:p>
        </p:txBody>
      </p:sp>
    </p:spTree>
    <p:extLst>
      <p:ext uri="{BB962C8B-B14F-4D97-AF65-F5344CB8AC3E}">
        <p14:creationId xmlns:p14="http://schemas.microsoft.com/office/powerpoint/2010/main" val="3083660105"/>
      </p:ext>
    </p:extLst>
  </p:cSld>
  <p:clrMapOvr>
    <a:masterClrMapping/>
  </p:clrMapOvr>
  <p:transition spd="med">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631367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1766268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2778171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3626773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1423363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2217619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22583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96C-B7C8-4A96-8494-BE6755782B7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76200EF-66B7-42C4-95F1-449FBB280ED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26151-8F44-4C74-A74E-654841DED512}"/>
              </a:ext>
            </a:extLst>
          </p:cNvPr>
          <p:cNvSpPr txBox="1">
            <a:spLocks noGrp="1"/>
          </p:cNvSpPr>
          <p:nvPr>
            <p:ph type="dt" sz="half" idx="7"/>
          </p:nvPr>
        </p:nvSpPr>
        <p:spPr/>
        <p:txBody>
          <a:bodyPr/>
          <a:lstStyle>
            <a:lvl1pPr>
              <a:defRPr/>
            </a:lvl1pPr>
          </a:lstStyle>
          <a:p>
            <a:pPr lvl="0"/>
            <a:fld id="{7BB4012E-569A-4AE9-A956-DDCF45C7E2D2}" type="datetime1">
              <a:rPr lang="en-GB"/>
              <a:pPr lvl="0"/>
              <a:t>07/05/2021</a:t>
            </a:fld>
            <a:endParaRPr lang="en-GB"/>
          </a:p>
        </p:txBody>
      </p:sp>
      <p:sp>
        <p:nvSpPr>
          <p:cNvPr id="5" name="Footer Placeholder 4">
            <a:extLst>
              <a:ext uri="{FF2B5EF4-FFF2-40B4-BE49-F238E27FC236}">
                <a16:creationId xmlns:a16="http://schemas.microsoft.com/office/drawing/2014/main" id="{C8F0B660-A07A-409C-B787-6F36FAB4570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FAC71C7-6D4F-4423-BCCE-B447D8DC728C}"/>
              </a:ext>
            </a:extLst>
          </p:cNvPr>
          <p:cNvSpPr txBox="1">
            <a:spLocks noGrp="1"/>
          </p:cNvSpPr>
          <p:nvPr>
            <p:ph type="sldNum" sz="quarter" idx="8"/>
          </p:nvPr>
        </p:nvSpPr>
        <p:spPr/>
        <p:txBody>
          <a:bodyPr/>
          <a:lstStyle>
            <a:lvl1pPr>
              <a:defRPr/>
            </a:lvl1pPr>
          </a:lstStyle>
          <a:p>
            <a:pPr lvl="0"/>
            <a:fld id="{5A1CB9AF-D88F-470A-B9EA-446C53F252F3}" type="slidenum">
              <a:t>‹#›</a:t>
            </a:fld>
            <a:endParaRPr lang="en-GB"/>
          </a:p>
        </p:txBody>
      </p:sp>
    </p:spTree>
    <p:extLst>
      <p:ext uri="{BB962C8B-B14F-4D97-AF65-F5344CB8AC3E}">
        <p14:creationId xmlns:p14="http://schemas.microsoft.com/office/powerpoint/2010/main" val="39600700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2817222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4136182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193757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4C9793-E4FD-4050-9FAF-5C9600C0B172}" type="datetimeFigureOut">
              <a:rPr lang="en-GB" smtClean="0"/>
              <a:t>07/05/2021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dirty="0"/>
          </a:p>
        </p:txBody>
      </p:sp>
    </p:spTree>
    <p:extLst>
      <p:ext uri="{BB962C8B-B14F-4D97-AF65-F5344CB8AC3E}">
        <p14:creationId xmlns:p14="http://schemas.microsoft.com/office/powerpoint/2010/main" val="3632434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v1">
    <p:bg>
      <p:bgPr>
        <a:solidFill>
          <a:srgbClr val="FFFFFF"/>
        </a:solid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A18C8820-7568-497E-B581-92AC9A8860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1996" cy="6858000"/>
          </a:xfrm>
          <a:prstGeom prst="rect">
            <a:avLst/>
          </a:prstGeom>
          <a:noFill/>
          <a:ln cap="flat">
            <a:noFill/>
          </a:ln>
        </p:spPr>
      </p:pic>
      <p:pic>
        <p:nvPicPr>
          <p:cNvPr id="3" name="Graphic 5">
            <a:extLst>
              <a:ext uri="{FF2B5EF4-FFF2-40B4-BE49-F238E27FC236}">
                <a16:creationId xmlns:a16="http://schemas.microsoft.com/office/drawing/2014/main" id="{C4A9056C-C8B9-4B9A-9295-80A7FA06E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09124" y="5325849"/>
            <a:ext cx="949467" cy="943688"/>
          </a:xfrm>
          <a:prstGeom prst="rect">
            <a:avLst/>
          </a:prstGeom>
          <a:noFill/>
          <a:ln cap="flat">
            <a:noFill/>
          </a:ln>
        </p:spPr>
      </p:pic>
      <p:pic>
        <p:nvPicPr>
          <p:cNvPr id="4" name="Graphic 8">
            <a:extLst>
              <a:ext uri="{FF2B5EF4-FFF2-40B4-BE49-F238E27FC236}">
                <a16:creationId xmlns:a16="http://schemas.microsoft.com/office/drawing/2014/main" id="{6A8A8508-1056-4CBA-8000-99ADA26136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8673" y="1294927"/>
            <a:ext cx="4234659" cy="3811191"/>
          </a:xfrm>
          <a:prstGeom prst="rect">
            <a:avLst/>
          </a:prstGeom>
          <a:noFill/>
          <a:ln cap="flat">
            <a:noFill/>
          </a:ln>
        </p:spPr>
      </p:pic>
      <p:sp>
        <p:nvSpPr>
          <p:cNvPr id="5" name="TextBox 6">
            <a:extLst>
              <a:ext uri="{FF2B5EF4-FFF2-40B4-BE49-F238E27FC236}">
                <a16:creationId xmlns:a16="http://schemas.microsoft.com/office/drawing/2014/main" id="{7A1275F2-CBA3-46A8-A0DC-CD454A9910E8}"/>
              </a:ext>
            </a:extLst>
          </p:cNvPr>
          <p:cNvSpPr txBox="1"/>
          <p:nvPr/>
        </p:nvSpPr>
        <p:spPr>
          <a:xfrm>
            <a:off x="3739694" y="5247787"/>
            <a:ext cx="471259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Lato"/>
              </a:rPr>
              <a:t>Brought to you by </a:t>
            </a:r>
            <a:br>
              <a:rPr lang="en-GB" sz="1800" b="1" i="0" u="none" strike="noStrike" kern="1200" cap="none" spc="0" baseline="0">
                <a:solidFill>
                  <a:srgbClr val="000000"/>
                </a:solidFill>
                <a:uFillTx/>
                <a:latin typeface="Lato"/>
              </a:rPr>
            </a:br>
            <a:r>
              <a:rPr lang="en-GB" sz="1800" b="1" i="0" u="none" strike="noStrike" kern="1200" cap="none" spc="0" baseline="0">
                <a:solidFill>
                  <a:srgbClr val="000000"/>
                </a:solidFill>
                <a:uFillTx/>
                <a:latin typeface="Lato"/>
              </a:rPr>
              <a:t>Mental Health First Aid (MHFA) England</a:t>
            </a:r>
          </a:p>
        </p:txBody>
      </p:sp>
      <p:sp>
        <p:nvSpPr>
          <p:cNvPr id="6" name="TextBox 7">
            <a:extLst>
              <a:ext uri="{FF2B5EF4-FFF2-40B4-BE49-F238E27FC236}">
                <a16:creationId xmlns:a16="http://schemas.microsoft.com/office/drawing/2014/main" id="{C772EB53-0793-43A0-B50E-C983F978187C}"/>
              </a:ext>
            </a:extLst>
          </p:cNvPr>
          <p:cNvSpPr txBox="1"/>
          <p:nvPr/>
        </p:nvSpPr>
        <p:spPr>
          <a:xfrm>
            <a:off x="4391021" y="6035780"/>
            <a:ext cx="3409953" cy="26160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00" b="1" i="0" u="none" strike="noStrike" kern="1200" cap="none" spc="0" baseline="0">
                <a:solidFill>
                  <a:srgbClr val="000000"/>
                </a:solidFill>
                <a:uFillTx/>
                <a:latin typeface="Lato"/>
              </a:rPr>
              <a:t>© MHFA England 2021 </a:t>
            </a:r>
          </a:p>
        </p:txBody>
      </p:sp>
    </p:spTree>
    <p:extLst>
      <p:ext uri="{BB962C8B-B14F-4D97-AF65-F5344CB8AC3E}">
        <p14:creationId xmlns:p14="http://schemas.microsoft.com/office/powerpoint/2010/main" val="3319254967"/>
      </p:ext>
    </p:extLst>
  </p:cSld>
  <p:clrMapOvr>
    <a:masterClrMapping/>
  </p:clrMapOvr>
  <p:transition spd="med">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v1">
    <p:bg>
      <p:bgPr>
        <a:solidFill>
          <a:srgbClr val="FFFFFF"/>
        </a:solidFill>
        <a:effectLst/>
      </p:bgPr>
    </p:bg>
    <p:spTree>
      <p:nvGrpSpPr>
        <p:cNvPr id="1" name=""/>
        <p:cNvGrpSpPr/>
        <p:nvPr/>
      </p:nvGrpSpPr>
      <p:grpSpPr>
        <a:xfrm>
          <a:off x="0" y="0"/>
          <a:ext cx="0" cy="0"/>
          <a:chOff x="0" y="0"/>
          <a:chExt cx="0" cy="0"/>
        </a:xfrm>
      </p:grpSpPr>
      <p:pic>
        <p:nvPicPr>
          <p:cNvPr id="2" name="Graphic 13">
            <a:extLst>
              <a:ext uri="{FF2B5EF4-FFF2-40B4-BE49-F238E27FC236}">
                <a16:creationId xmlns:a16="http://schemas.microsoft.com/office/drawing/2014/main" id="{806412C9-CDCE-4A79-85DC-2043A8DED2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726FC455-9F8D-4470-81E7-A06247BE3017}"/>
              </a:ext>
            </a:extLst>
          </p:cNvPr>
          <p:cNvSpPr txBox="1">
            <a:spLocks noGrp="1"/>
          </p:cNvSpPr>
          <p:nvPr>
            <p:ph type="title"/>
          </p:nvPr>
        </p:nvSpPr>
        <p:spPr>
          <a:xfrm>
            <a:off x="1934065" y="740225"/>
            <a:ext cx="8323874" cy="1785256"/>
          </a:xfrm>
        </p:spPr>
        <p:txBody>
          <a:bodyPr anchor="b" anchorCtr="1">
            <a:noAutofit/>
          </a:bodyPr>
          <a:lstStyle>
            <a:lvl1pPr algn="ctr">
              <a:defRPr sz="5400"/>
            </a:lvl1pPr>
          </a:lstStyle>
          <a:p>
            <a:pPr lvl="0"/>
            <a:r>
              <a:rPr lang="en-US"/>
              <a:t>Presentation Title</a:t>
            </a:r>
            <a:endParaRPr lang="en-GB"/>
          </a:p>
        </p:txBody>
      </p:sp>
      <p:sp>
        <p:nvSpPr>
          <p:cNvPr id="4" name="Subtitle 2">
            <a:extLst>
              <a:ext uri="{FF2B5EF4-FFF2-40B4-BE49-F238E27FC236}">
                <a16:creationId xmlns:a16="http://schemas.microsoft.com/office/drawing/2014/main" id="{E4BA7855-CBA8-4A2C-8318-835B63EB4FD5}"/>
              </a:ext>
            </a:extLst>
          </p:cNvPr>
          <p:cNvSpPr txBox="1">
            <a:spLocks noGrp="1"/>
          </p:cNvSpPr>
          <p:nvPr>
            <p:ph type="subTitle" idx="4294967295"/>
          </p:nvPr>
        </p:nvSpPr>
        <p:spPr>
          <a:xfrm>
            <a:off x="1934065" y="2714167"/>
            <a:ext cx="8323874" cy="2264228"/>
          </a:xfrm>
        </p:spPr>
        <p:txBody>
          <a:bodyPr anchorCtr="1"/>
          <a:lstStyle>
            <a:lvl1pPr marL="0" indent="0" algn="ctr">
              <a:spcBef>
                <a:spcPts val="0"/>
              </a:spcBef>
              <a:buNone/>
              <a:defRPr sz="2800"/>
            </a:lvl1pPr>
          </a:lstStyle>
          <a:p>
            <a:pPr lvl="0"/>
            <a:r>
              <a:rPr lang="en-US"/>
              <a:t>Click to edit Master subtitle style</a:t>
            </a:r>
            <a:endParaRPr lang="en-GB"/>
          </a:p>
        </p:txBody>
      </p:sp>
      <p:pic>
        <p:nvPicPr>
          <p:cNvPr id="5" name="Graphic 7">
            <a:extLst>
              <a:ext uri="{FF2B5EF4-FFF2-40B4-BE49-F238E27FC236}">
                <a16:creationId xmlns:a16="http://schemas.microsoft.com/office/drawing/2014/main" id="{523F5AC7-7F20-4FB8-8924-506D9835BE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55476" y="5377046"/>
            <a:ext cx="1032476" cy="929231"/>
          </a:xfrm>
          <a:prstGeom prst="rect">
            <a:avLst/>
          </a:prstGeom>
          <a:noFill/>
          <a:ln cap="flat">
            <a:noFill/>
          </a:ln>
        </p:spPr>
      </p:pic>
    </p:spTree>
    <p:extLst>
      <p:ext uri="{BB962C8B-B14F-4D97-AF65-F5344CB8AC3E}">
        <p14:creationId xmlns:p14="http://schemas.microsoft.com/office/powerpoint/2010/main" val="1272809193"/>
      </p:ext>
    </p:extLst>
  </p:cSld>
  <p:clrMapOvr>
    <a:masterClrMapping/>
  </p:clrMapOvr>
  <p:transition spd="med">
    <p:fad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19D9-13BB-4900-82BE-5BD6D000BB1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DDFDF96-565A-40EF-A44E-6D269101B20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0267F-B9F9-4002-98A2-A0E48ED30855}"/>
              </a:ext>
            </a:extLst>
          </p:cNvPr>
          <p:cNvSpPr txBox="1">
            <a:spLocks noGrp="1"/>
          </p:cNvSpPr>
          <p:nvPr>
            <p:ph type="dt" sz="half" idx="7"/>
          </p:nvPr>
        </p:nvSpPr>
        <p:spPr/>
        <p:txBody>
          <a:bodyPr/>
          <a:lstStyle>
            <a:lvl1pPr>
              <a:defRPr/>
            </a:lvl1pPr>
          </a:lstStyle>
          <a:p>
            <a:pPr lvl="0"/>
            <a:fld id="{C21C77AA-C9B5-4617-8CC6-A0A1042F4023}" type="datetime1">
              <a:rPr lang="en-GB"/>
              <a:pPr lvl="0"/>
              <a:t>07/05/2021</a:t>
            </a:fld>
            <a:endParaRPr lang="en-GB"/>
          </a:p>
        </p:txBody>
      </p:sp>
      <p:sp>
        <p:nvSpPr>
          <p:cNvPr id="5" name="Footer Placeholder 4">
            <a:extLst>
              <a:ext uri="{FF2B5EF4-FFF2-40B4-BE49-F238E27FC236}">
                <a16:creationId xmlns:a16="http://schemas.microsoft.com/office/drawing/2014/main" id="{DB615D7D-5A0C-427C-9891-D80F712AE60F}"/>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6" name="Slide Number Placeholder 5">
            <a:extLst>
              <a:ext uri="{FF2B5EF4-FFF2-40B4-BE49-F238E27FC236}">
                <a16:creationId xmlns:a16="http://schemas.microsoft.com/office/drawing/2014/main" id="{8E6C280C-BF80-4721-8C7A-295CD673A36D}"/>
              </a:ext>
            </a:extLst>
          </p:cNvPr>
          <p:cNvSpPr txBox="1">
            <a:spLocks noGrp="1"/>
          </p:cNvSpPr>
          <p:nvPr>
            <p:ph type="sldNum" sz="quarter" idx="8"/>
          </p:nvPr>
        </p:nvSpPr>
        <p:spPr/>
        <p:txBody>
          <a:bodyPr/>
          <a:lstStyle>
            <a:lvl1pPr>
              <a:defRPr/>
            </a:lvl1pPr>
          </a:lstStyle>
          <a:p>
            <a:pPr lvl="0"/>
            <a:fld id="{8E1825E4-6F93-430D-8A4A-E0EA6A2679B2}" type="slidenum">
              <a:t>‹#›</a:t>
            </a:fld>
            <a:endParaRPr lang="en-GB"/>
          </a:p>
        </p:txBody>
      </p:sp>
    </p:spTree>
    <p:extLst>
      <p:ext uri="{BB962C8B-B14F-4D97-AF65-F5344CB8AC3E}">
        <p14:creationId xmlns:p14="http://schemas.microsoft.com/office/powerpoint/2010/main" val="2456171751"/>
      </p:ext>
    </p:extLst>
  </p:cSld>
  <p:clrMapOvr>
    <a:masterClrMapping/>
  </p:clrMapOvr>
  <p:transition spd="med">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Text Lev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6920-95AA-41CA-A861-508D8F0C254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F5C247D-315D-430D-BB37-A6E16532BA92}"/>
              </a:ext>
            </a:extLst>
          </p:cNvPr>
          <p:cNvSpPr txBox="1">
            <a:spLocks noGrp="1"/>
          </p:cNvSpPr>
          <p:nvPr>
            <p:ph idx="1"/>
          </p:nvPr>
        </p:nvSpPr>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E06A8D-7FBE-4A12-82A1-2FE524CB7448}"/>
              </a:ext>
            </a:extLst>
          </p:cNvPr>
          <p:cNvSpPr txBox="1">
            <a:spLocks noGrp="1"/>
          </p:cNvSpPr>
          <p:nvPr>
            <p:ph type="dt" sz="half" idx="7"/>
          </p:nvPr>
        </p:nvSpPr>
        <p:spPr/>
        <p:txBody>
          <a:bodyPr/>
          <a:lstStyle>
            <a:lvl1pPr>
              <a:defRPr/>
            </a:lvl1pPr>
          </a:lstStyle>
          <a:p>
            <a:pPr lvl="0"/>
            <a:fld id="{89799BC6-6030-4697-B923-DB27F178076A}" type="datetime1">
              <a:rPr lang="en-GB"/>
              <a:pPr lvl="0"/>
              <a:t>07/05/2021</a:t>
            </a:fld>
            <a:endParaRPr lang="en-GB"/>
          </a:p>
        </p:txBody>
      </p:sp>
      <p:sp>
        <p:nvSpPr>
          <p:cNvPr id="5" name="Footer Placeholder 4">
            <a:extLst>
              <a:ext uri="{FF2B5EF4-FFF2-40B4-BE49-F238E27FC236}">
                <a16:creationId xmlns:a16="http://schemas.microsoft.com/office/drawing/2014/main" id="{72973FB2-50D7-456A-9E6D-87A20697D029}"/>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6" name="Slide Number Placeholder 5">
            <a:extLst>
              <a:ext uri="{FF2B5EF4-FFF2-40B4-BE49-F238E27FC236}">
                <a16:creationId xmlns:a16="http://schemas.microsoft.com/office/drawing/2014/main" id="{D69D74D4-A542-44F5-8BE5-EDAFFA782534}"/>
              </a:ext>
            </a:extLst>
          </p:cNvPr>
          <p:cNvSpPr txBox="1">
            <a:spLocks noGrp="1"/>
          </p:cNvSpPr>
          <p:nvPr>
            <p:ph type="sldNum" sz="quarter" idx="8"/>
          </p:nvPr>
        </p:nvSpPr>
        <p:spPr/>
        <p:txBody>
          <a:bodyPr/>
          <a:lstStyle>
            <a:lvl1pPr>
              <a:defRPr/>
            </a:lvl1pPr>
          </a:lstStyle>
          <a:p>
            <a:pPr lvl="0"/>
            <a:fld id="{9EEE4E6A-3111-4DB1-BD73-CFCF31CC7E9C}" type="slidenum">
              <a:t>‹#›</a:t>
            </a:fld>
            <a:endParaRPr lang="en-GB"/>
          </a:p>
        </p:txBody>
      </p:sp>
    </p:spTree>
    <p:extLst>
      <p:ext uri="{BB962C8B-B14F-4D97-AF65-F5344CB8AC3E}">
        <p14:creationId xmlns:p14="http://schemas.microsoft.com/office/powerpoint/2010/main" val="3147401571"/>
      </p:ext>
    </p:extLst>
  </p:cSld>
  <p:clrMapOvr>
    <a:masterClrMapping/>
  </p:clrMapOvr>
  <p:transition spd="med">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708E-F260-44CC-8BED-E23AD3C3189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952BE8F-5BE7-4E4D-BDD5-658843C57A05}"/>
              </a:ext>
            </a:extLst>
          </p:cNvPr>
          <p:cNvSpPr txBox="1">
            <a:spLocks noGrp="1"/>
          </p:cNvSpPr>
          <p:nvPr>
            <p:ph idx="1"/>
          </p:nvPr>
        </p:nvSpPr>
        <p:spPr>
          <a:xfrm>
            <a:off x="884499" y="1971674"/>
            <a:ext cx="4414622" cy="3988795"/>
          </a:xfrm>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36A2160-A24A-4A12-9F3B-8D6353C68EA8}"/>
              </a:ext>
            </a:extLst>
          </p:cNvPr>
          <p:cNvSpPr txBox="1">
            <a:spLocks noGrp="1"/>
          </p:cNvSpPr>
          <p:nvPr>
            <p:ph idx="4294967295"/>
          </p:nvPr>
        </p:nvSpPr>
        <p:spPr>
          <a:xfrm>
            <a:off x="5732675" y="1971674"/>
            <a:ext cx="4414622" cy="3988795"/>
          </a:xfrm>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91264BD-E53C-4BB9-9C1F-B88762C994DE}"/>
              </a:ext>
            </a:extLst>
          </p:cNvPr>
          <p:cNvSpPr txBox="1">
            <a:spLocks noGrp="1"/>
          </p:cNvSpPr>
          <p:nvPr>
            <p:ph type="dt" sz="half" idx="7"/>
          </p:nvPr>
        </p:nvSpPr>
        <p:spPr/>
        <p:txBody>
          <a:bodyPr/>
          <a:lstStyle>
            <a:lvl1pPr>
              <a:defRPr/>
            </a:lvl1pPr>
          </a:lstStyle>
          <a:p>
            <a:pPr lvl="0"/>
            <a:fld id="{1D8473B7-4ACE-4EAD-AF25-C54DB91A501C}" type="datetime1">
              <a:rPr lang="en-GB"/>
              <a:pPr lvl="0"/>
              <a:t>07/05/2021</a:t>
            </a:fld>
            <a:endParaRPr lang="en-GB"/>
          </a:p>
        </p:txBody>
      </p:sp>
      <p:sp>
        <p:nvSpPr>
          <p:cNvPr id="6" name="Footer Placeholder 4">
            <a:extLst>
              <a:ext uri="{FF2B5EF4-FFF2-40B4-BE49-F238E27FC236}">
                <a16:creationId xmlns:a16="http://schemas.microsoft.com/office/drawing/2014/main" id="{006C4DB4-E9D0-45D4-BC8D-6BC688CE89DF}"/>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7" name="Slide Number Placeholder 5">
            <a:extLst>
              <a:ext uri="{FF2B5EF4-FFF2-40B4-BE49-F238E27FC236}">
                <a16:creationId xmlns:a16="http://schemas.microsoft.com/office/drawing/2014/main" id="{A93B1748-946C-456D-A732-D7F6557F392D}"/>
              </a:ext>
            </a:extLst>
          </p:cNvPr>
          <p:cNvSpPr txBox="1">
            <a:spLocks noGrp="1"/>
          </p:cNvSpPr>
          <p:nvPr>
            <p:ph type="sldNum" sz="quarter" idx="8"/>
          </p:nvPr>
        </p:nvSpPr>
        <p:spPr/>
        <p:txBody>
          <a:bodyPr/>
          <a:lstStyle>
            <a:lvl1pPr>
              <a:defRPr/>
            </a:lvl1pPr>
          </a:lstStyle>
          <a:p>
            <a:pPr lvl="0"/>
            <a:fld id="{61C4D36D-1A5E-42B3-99C4-7928C9E02C6B}" type="slidenum">
              <a:t>‹#›</a:t>
            </a:fld>
            <a:endParaRPr lang="en-GB"/>
          </a:p>
        </p:txBody>
      </p:sp>
    </p:spTree>
    <p:extLst>
      <p:ext uri="{BB962C8B-B14F-4D97-AF65-F5344CB8AC3E}">
        <p14:creationId xmlns:p14="http://schemas.microsoft.com/office/powerpoint/2010/main" val="848170922"/>
      </p:ext>
    </p:extLst>
  </p:cSld>
  <p:clrMapOvr>
    <a:masterClrMapping/>
  </p:clrMapOvr>
  <p:transition spd="med">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C7F3-3AB0-4098-A919-E0B4A11F590D}"/>
              </a:ext>
            </a:extLst>
          </p:cNvPr>
          <p:cNvSpPr txBox="1">
            <a:spLocks noGrp="1"/>
          </p:cNvSpPr>
          <p:nvPr>
            <p:ph type="title"/>
          </p:nvPr>
        </p:nvSpPr>
        <p:spPr>
          <a:xfrm>
            <a:off x="884499" y="897876"/>
            <a:ext cx="4414622" cy="996677"/>
          </a:xfrm>
        </p:spPr>
        <p:txBody>
          <a:bodyPr/>
          <a:lstStyle>
            <a:lvl1pPr>
              <a:defRPr/>
            </a:lvl1pPr>
          </a:lstStyle>
          <a:p>
            <a:pPr lvl="0"/>
            <a:r>
              <a:rPr lang="en-US"/>
              <a:t>Click to edit Master title style</a:t>
            </a:r>
            <a:endParaRPr lang="en-GB"/>
          </a:p>
        </p:txBody>
      </p:sp>
      <p:sp>
        <p:nvSpPr>
          <p:cNvPr id="3" name="Picture Placeholder 8">
            <a:extLst>
              <a:ext uri="{FF2B5EF4-FFF2-40B4-BE49-F238E27FC236}">
                <a16:creationId xmlns:a16="http://schemas.microsoft.com/office/drawing/2014/main" id="{C326886C-E84A-4FCC-9086-F03880D6919D}"/>
              </a:ext>
            </a:extLst>
          </p:cNvPr>
          <p:cNvSpPr txBox="1">
            <a:spLocks noGrp="1"/>
          </p:cNvSpPr>
          <p:nvPr>
            <p:ph type="pic" idx="4294967295"/>
          </p:nvPr>
        </p:nvSpPr>
        <p:spPr>
          <a:xfrm>
            <a:off x="6096003" y="1971674"/>
            <a:ext cx="4051304" cy="3765544"/>
          </a:xfrm>
        </p:spPr>
        <p:txBody>
          <a:bodyPr/>
          <a:lstStyle>
            <a:lvl1pPr>
              <a:defRPr/>
            </a:lvl1pPr>
          </a:lstStyle>
          <a:p>
            <a:pPr lvl="0"/>
            <a:r>
              <a:rPr lang="en-US"/>
              <a:t>Click icon to add picture</a:t>
            </a:r>
            <a:endParaRPr lang="en-GB"/>
          </a:p>
        </p:txBody>
      </p:sp>
      <p:sp>
        <p:nvSpPr>
          <p:cNvPr id="4" name="Content Placeholder 2">
            <a:extLst>
              <a:ext uri="{FF2B5EF4-FFF2-40B4-BE49-F238E27FC236}">
                <a16:creationId xmlns:a16="http://schemas.microsoft.com/office/drawing/2014/main" id="{D99D6FA4-5D28-4804-801E-0F713213CA58}"/>
              </a:ext>
            </a:extLst>
          </p:cNvPr>
          <p:cNvSpPr txBox="1">
            <a:spLocks noGrp="1"/>
          </p:cNvSpPr>
          <p:nvPr>
            <p:ph idx="4294967295"/>
          </p:nvPr>
        </p:nvSpPr>
        <p:spPr>
          <a:xfrm>
            <a:off x="884499" y="1971674"/>
            <a:ext cx="4414622" cy="3988795"/>
          </a:xfrm>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A60F345-FFE4-496F-8CB3-AF7DC40DB6E2}"/>
              </a:ext>
            </a:extLst>
          </p:cNvPr>
          <p:cNvSpPr txBox="1">
            <a:spLocks noGrp="1"/>
          </p:cNvSpPr>
          <p:nvPr>
            <p:ph type="dt" sz="half" idx="7"/>
          </p:nvPr>
        </p:nvSpPr>
        <p:spPr/>
        <p:txBody>
          <a:bodyPr/>
          <a:lstStyle>
            <a:lvl1pPr>
              <a:defRPr/>
            </a:lvl1pPr>
          </a:lstStyle>
          <a:p>
            <a:pPr lvl="0"/>
            <a:fld id="{E94FA49D-91FB-423C-8A68-AA56AD1C9185}" type="datetime1">
              <a:rPr lang="en-GB"/>
              <a:pPr lvl="0"/>
              <a:t>07/05/2021</a:t>
            </a:fld>
            <a:endParaRPr lang="en-GB"/>
          </a:p>
        </p:txBody>
      </p:sp>
      <p:sp>
        <p:nvSpPr>
          <p:cNvPr id="6" name="Footer Placeholder 4">
            <a:extLst>
              <a:ext uri="{FF2B5EF4-FFF2-40B4-BE49-F238E27FC236}">
                <a16:creationId xmlns:a16="http://schemas.microsoft.com/office/drawing/2014/main" id="{42755BDF-78BD-4BA0-96C3-C62C11242598}"/>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7" name="Slide Number Placeholder 5">
            <a:extLst>
              <a:ext uri="{FF2B5EF4-FFF2-40B4-BE49-F238E27FC236}">
                <a16:creationId xmlns:a16="http://schemas.microsoft.com/office/drawing/2014/main" id="{BD281FBA-B6E5-440E-A009-2C660166EFC1}"/>
              </a:ext>
            </a:extLst>
          </p:cNvPr>
          <p:cNvSpPr txBox="1">
            <a:spLocks noGrp="1"/>
          </p:cNvSpPr>
          <p:nvPr>
            <p:ph type="sldNum" sz="quarter" idx="8"/>
          </p:nvPr>
        </p:nvSpPr>
        <p:spPr/>
        <p:txBody>
          <a:bodyPr/>
          <a:lstStyle>
            <a:lvl1pPr>
              <a:defRPr/>
            </a:lvl1pPr>
          </a:lstStyle>
          <a:p>
            <a:pPr lvl="0"/>
            <a:fld id="{928D30CA-177A-4A5B-9A52-D7CE602384D3}" type="slidenum">
              <a:t>‹#›</a:t>
            </a:fld>
            <a:endParaRPr lang="en-GB"/>
          </a:p>
        </p:txBody>
      </p:sp>
      <p:pic>
        <p:nvPicPr>
          <p:cNvPr id="8" name="Graphic 13">
            <a:extLst>
              <a:ext uri="{FF2B5EF4-FFF2-40B4-BE49-F238E27FC236}">
                <a16:creationId xmlns:a16="http://schemas.microsoft.com/office/drawing/2014/main" id="{841A8699-C180-4512-8B2A-27CE61B7E114}"/>
              </a:ext>
            </a:extLst>
          </p:cNvPr>
          <p:cNvPicPr>
            <a:picLocks noChangeAspect="1"/>
          </p:cNvPicPr>
          <p:nvPr/>
        </p:nvPicPr>
        <p:blipFill>
          <a:blip r:embed="rId2">
            <a:extLst>
              <a:ext uri="{96DAC541-7B7A-43D3-8B79-37D633B846F1}">
                <asvg:svgBlip xmlns:asvg="http://schemas.microsoft.com/office/drawing/2016/SVG/main" r:embed="rId3"/>
              </a:ext>
            </a:extLst>
          </a:blip>
          <a:srcRect t="13776" r="27666"/>
          <a:stretch>
            <a:fillRect/>
          </a:stretch>
        </p:blipFill>
        <p:spPr>
          <a:xfrm rot="20184111">
            <a:off x="10254120" y="-541608"/>
            <a:ext cx="2166506" cy="2582530"/>
          </a:xfrm>
          <a:prstGeom prst="rect">
            <a:avLst/>
          </a:prstGeom>
          <a:noFill/>
          <a:ln cap="flat">
            <a:noFill/>
          </a:ln>
        </p:spPr>
      </p:pic>
    </p:spTree>
    <p:extLst>
      <p:ext uri="{BB962C8B-B14F-4D97-AF65-F5344CB8AC3E}">
        <p14:creationId xmlns:p14="http://schemas.microsoft.com/office/powerpoint/2010/main" val="1359918496"/>
      </p:ext>
    </p:extLst>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6D66-7468-49CE-A723-0D5E6BAA1786}"/>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F58264E-7A0A-48B4-974D-12E9C3A9790E}"/>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AC937D5B-7867-4E90-B976-7B06F61DEF7F}"/>
              </a:ext>
            </a:extLst>
          </p:cNvPr>
          <p:cNvSpPr txBox="1">
            <a:spLocks noGrp="1"/>
          </p:cNvSpPr>
          <p:nvPr>
            <p:ph type="dt" sz="half" idx="7"/>
          </p:nvPr>
        </p:nvSpPr>
        <p:spPr/>
        <p:txBody>
          <a:bodyPr/>
          <a:lstStyle>
            <a:lvl1pPr>
              <a:defRPr/>
            </a:lvl1pPr>
          </a:lstStyle>
          <a:p>
            <a:pPr lvl="0"/>
            <a:fld id="{03ACEB17-2994-4E3B-BDA3-885EC11DBE94}" type="datetime1">
              <a:rPr lang="en-GB"/>
              <a:pPr lvl="0"/>
              <a:t>07/05/2021</a:t>
            </a:fld>
            <a:endParaRPr lang="en-GB"/>
          </a:p>
        </p:txBody>
      </p:sp>
      <p:sp>
        <p:nvSpPr>
          <p:cNvPr id="5" name="Footer Placeholder 4">
            <a:extLst>
              <a:ext uri="{FF2B5EF4-FFF2-40B4-BE49-F238E27FC236}">
                <a16:creationId xmlns:a16="http://schemas.microsoft.com/office/drawing/2014/main" id="{231BB064-25C9-4464-89AA-9AB955A3361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29EA33F-2F04-4A2D-A186-7105B479879C}"/>
              </a:ext>
            </a:extLst>
          </p:cNvPr>
          <p:cNvSpPr txBox="1">
            <a:spLocks noGrp="1"/>
          </p:cNvSpPr>
          <p:nvPr>
            <p:ph type="sldNum" sz="quarter" idx="8"/>
          </p:nvPr>
        </p:nvSpPr>
        <p:spPr/>
        <p:txBody>
          <a:bodyPr/>
          <a:lstStyle>
            <a:lvl1pPr>
              <a:defRPr/>
            </a:lvl1pPr>
          </a:lstStyle>
          <a:p>
            <a:pPr lvl="0"/>
            <a:fld id="{658308CB-D2F1-4BB8-B57A-CD786AD02CD0}" type="slidenum">
              <a:t>‹#›</a:t>
            </a:fld>
            <a:endParaRPr lang="en-GB"/>
          </a:p>
        </p:txBody>
      </p:sp>
    </p:spTree>
    <p:extLst>
      <p:ext uri="{BB962C8B-B14F-4D97-AF65-F5344CB8AC3E}">
        <p14:creationId xmlns:p14="http://schemas.microsoft.com/office/powerpoint/2010/main" val="2288300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51DD-D699-422A-AAA9-6324F3AA649C}"/>
              </a:ext>
            </a:extLst>
          </p:cNvPr>
          <p:cNvSpPr txBox="1">
            <a:spLocks noGrp="1"/>
          </p:cNvSpPr>
          <p:nvPr>
            <p:ph type="title"/>
          </p:nvPr>
        </p:nvSpPr>
        <p:spPr>
          <a:xfrm>
            <a:off x="884499" y="897876"/>
            <a:ext cx="7359621" cy="996677"/>
          </a:xfrm>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A9A27F7-CF6B-484F-9D52-B8DB4227F34D}"/>
              </a:ext>
            </a:extLst>
          </p:cNvPr>
          <p:cNvSpPr txBox="1">
            <a:spLocks noGrp="1"/>
          </p:cNvSpPr>
          <p:nvPr>
            <p:ph idx="4294967295"/>
          </p:nvPr>
        </p:nvSpPr>
        <p:spPr>
          <a:xfrm>
            <a:off x="884499" y="1971674"/>
            <a:ext cx="7359621" cy="3988795"/>
          </a:xfrm>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1A91B8-80BC-4868-81A2-31D55F397DE7}"/>
              </a:ext>
            </a:extLst>
          </p:cNvPr>
          <p:cNvSpPr txBox="1">
            <a:spLocks noGrp="1"/>
          </p:cNvSpPr>
          <p:nvPr>
            <p:ph type="dt" sz="half" idx="7"/>
          </p:nvPr>
        </p:nvSpPr>
        <p:spPr/>
        <p:txBody>
          <a:bodyPr/>
          <a:lstStyle>
            <a:lvl1pPr>
              <a:defRPr/>
            </a:lvl1pPr>
          </a:lstStyle>
          <a:p>
            <a:pPr lvl="0"/>
            <a:fld id="{E9FA26BD-899A-41D1-B2B0-B9F54F6DE0E4}" type="datetime1">
              <a:rPr lang="en-GB"/>
              <a:pPr lvl="0"/>
              <a:t>07/05/2021</a:t>
            </a:fld>
            <a:endParaRPr lang="en-GB"/>
          </a:p>
        </p:txBody>
      </p:sp>
      <p:sp>
        <p:nvSpPr>
          <p:cNvPr id="5" name="Footer Placeholder 4">
            <a:extLst>
              <a:ext uri="{FF2B5EF4-FFF2-40B4-BE49-F238E27FC236}">
                <a16:creationId xmlns:a16="http://schemas.microsoft.com/office/drawing/2014/main" id="{5FCC1764-7ECB-4884-9CBE-1EE9AB67C85D}"/>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6" name="Slide Number Placeholder 5">
            <a:extLst>
              <a:ext uri="{FF2B5EF4-FFF2-40B4-BE49-F238E27FC236}">
                <a16:creationId xmlns:a16="http://schemas.microsoft.com/office/drawing/2014/main" id="{9C455F35-F297-407D-B0D9-9D6FBC3BD96B}"/>
              </a:ext>
            </a:extLst>
          </p:cNvPr>
          <p:cNvSpPr txBox="1">
            <a:spLocks noGrp="1"/>
          </p:cNvSpPr>
          <p:nvPr>
            <p:ph type="sldNum" sz="quarter" idx="8"/>
          </p:nvPr>
        </p:nvSpPr>
        <p:spPr/>
        <p:txBody>
          <a:bodyPr/>
          <a:lstStyle>
            <a:lvl1pPr>
              <a:defRPr/>
            </a:lvl1pPr>
          </a:lstStyle>
          <a:p>
            <a:pPr lvl="0"/>
            <a:fld id="{0691866E-B2D3-4604-8231-938153F76883}" type="slidenum">
              <a:t>‹#›</a:t>
            </a:fld>
            <a:endParaRPr lang="en-GB"/>
          </a:p>
        </p:txBody>
      </p:sp>
      <p:pic>
        <p:nvPicPr>
          <p:cNvPr id="7" name="Graphic 12">
            <a:extLst>
              <a:ext uri="{FF2B5EF4-FFF2-40B4-BE49-F238E27FC236}">
                <a16:creationId xmlns:a16="http://schemas.microsoft.com/office/drawing/2014/main" id="{07F4DE9C-644D-4B32-B104-078E017E0DA6}"/>
              </a:ext>
            </a:extLst>
          </p:cNvPr>
          <p:cNvPicPr>
            <a:picLocks noChangeAspect="1"/>
          </p:cNvPicPr>
          <p:nvPr/>
        </p:nvPicPr>
        <p:blipFill>
          <a:blip r:embed="rId2">
            <a:extLst>
              <a:ext uri="{96DAC541-7B7A-43D3-8B79-37D633B846F1}">
                <asvg:svgBlip xmlns:asvg="http://schemas.microsoft.com/office/drawing/2016/SVG/main" r:embed="rId3"/>
              </a:ext>
            </a:extLst>
          </a:blip>
          <a:srcRect l="30937" t="26436" r="47036" b="25564"/>
          <a:stretch>
            <a:fillRect/>
          </a:stretch>
        </p:blipFill>
        <p:spPr>
          <a:xfrm>
            <a:off x="8673486" y="-16605"/>
            <a:ext cx="2162656" cy="4985985"/>
          </a:xfrm>
          <a:prstGeom prst="rect">
            <a:avLst/>
          </a:prstGeom>
          <a:noFill/>
          <a:ln cap="flat">
            <a:noFill/>
          </a:ln>
        </p:spPr>
      </p:pic>
      <p:sp>
        <p:nvSpPr>
          <p:cNvPr id="8" name="Picture Placeholder 8">
            <a:extLst>
              <a:ext uri="{FF2B5EF4-FFF2-40B4-BE49-F238E27FC236}">
                <a16:creationId xmlns:a16="http://schemas.microsoft.com/office/drawing/2014/main" id="{78A48498-3BE0-4895-AA11-4CE75F43D384}"/>
              </a:ext>
            </a:extLst>
          </p:cNvPr>
          <p:cNvSpPr txBox="1">
            <a:spLocks noGrp="1"/>
          </p:cNvSpPr>
          <p:nvPr>
            <p:ph type="pic" idx="4294967295"/>
          </p:nvPr>
        </p:nvSpPr>
        <p:spPr>
          <a:xfrm>
            <a:off x="9269025" y="854333"/>
            <a:ext cx="2772003" cy="2772003"/>
          </a:xfrm>
        </p:spPr>
        <p:txBody>
          <a:bodyPr/>
          <a:lstStyle>
            <a:lvl1pPr>
              <a:defRPr sz="1600"/>
            </a:lvl1pPr>
          </a:lstStyle>
          <a:p>
            <a:pPr lvl="0"/>
            <a:r>
              <a:rPr lang="en-US"/>
              <a:t>Click icon to add picture</a:t>
            </a:r>
            <a:endParaRPr lang="en-GB"/>
          </a:p>
        </p:txBody>
      </p:sp>
    </p:spTree>
    <p:extLst>
      <p:ext uri="{BB962C8B-B14F-4D97-AF65-F5344CB8AC3E}">
        <p14:creationId xmlns:p14="http://schemas.microsoft.com/office/powerpoint/2010/main" val="467152641"/>
      </p:ext>
    </p:extLst>
  </p:cSld>
  <p:clrMapOvr>
    <a:masterClrMapping/>
  </p:clrMapOvr>
  <p:transition spd="med">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CEFF-EF97-4E1E-A901-0ED4BDB6C4F0}"/>
              </a:ext>
            </a:extLst>
          </p:cNvPr>
          <p:cNvSpPr txBox="1">
            <a:spLocks noGrp="1"/>
          </p:cNvSpPr>
          <p:nvPr>
            <p:ph type="title"/>
          </p:nvPr>
        </p:nvSpPr>
        <p:spPr>
          <a:xfrm>
            <a:off x="5427466" y="897876"/>
            <a:ext cx="5414701" cy="996677"/>
          </a:xfrm>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DF050DA-77C7-4727-9C85-6D1A639A5F40}"/>
              </a:ext>
            </a:extLst>
          </p:cNvPr>
          <p:cNvSpPr txBox="1">
            <a:spLocks noGrp="1"/>
          </p:cNvSpPr>
          <p:nvPr>
            <p:ph idx="4294967295"/>
          </p:nvPr>
        </p:nvSpPr>
        <p:spPr>
          <a:xfrm>
            <a:off x="5427466" y="1971674"/>
            <a:ext cx="5414701" cy="3238951"/>
          </a:xfrm>
        </p:spPr>
        <p:txBody>
          <a:bodyPr/>
          <a:lstStyle>
            <a:lvl1pPr marL="0" indent="0">
              <a:buNone/>
              <a:defRPr b="1"/>
            </a:lvl1pPr>
            <a:lvl2pPr marL="0" indent="0">
              <a:buNone/>
              <a:defRPr/>
            </a:lvl2pPr>
            <a:lvl3pPr marL="266703" indent="-266703">
              <a:defRPr b="1"/>
            </a:lvl3pPr>
            <a:lvl4pPr marL="266703">
              <a:defRPr/>
            </a:lvl4pPr>
            <a:lvl5pPr marL="6286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8">
            <a:extLst>
              <a:ext uri="{FF2B5EF4-FFF2-40B4-BE49-F238E27FC236}">
                <a16:creationId xmlns:a16="http://schemas.microsoft.com/office/drawing/2014/main" id="{108AAC37-37E3-44A1-8DE8-9E48BC9F6194}"/>
              </a:ext>
            </a:extLst>
          </p:cNvPr>
          <p:cNvSpPr txBox="1">
            <a:spLocks noGrp="1"/>
          </p:cNvSpPr>
          <p:nvPr>
            <p:ph type="pic" idx="4294967295"/>
          </p:nvPr>
        </p:nvSpPr>
        <p:spPr>
          <a:xfrm>
            <a:off x="126498" y="915954"/>
            <a:ext cx="2772003" cy="2772003"/>
          </a:xfrm>
        </p:spPr>
        <p:txBody>
          <a:bodyPr/>
          <a:lstStyle>
            <a:lvl1pPr>
              <a:defRPr sz="1600"/>
            </a:lvl1pPr>
          </a:lstStyle>
          <a:p>
            <a:pPr lvl="0"/>
            <a:r>
              <a:rPr lang="en-US"/>
              <a:t>Click icon to add picture</a:t>
            </a:r>
            <a:endParaRPr lang="en-GB"/>
          </a:p>
        </p:txBody>
      </p:sp>
      <p:sp>
        <p:nvSpPr>
          <p:cNvPr id="5" name="Freeform: Shape 19">
            <a:extLst>
              <a:ext uri="{FF2B5EF4-FFF2-40B4-BE49-F238E27FC236}">
                <a16:creationId xmlns:a16="http://schemas.microsoft.com/office/drawing/2014/main" id="{8A0C831A-F0EA-45D1-BB3E-33F0B9C33167}"/>
              </a:ext>
            </a:extLst>
          </p:cNvPr>
          <p:cNvSpPr/>
          <p:nvPr/>
        </p:nvSpPr>
        <p:spPr>
          <a:xfrm>
            <a:off x="0" y="4524643"/>
            <a:ext cx="2235195" cy="2333356"/>
          </a:xfrm>
          <a:custGeom>
            <a:avLst/>
            <a:gdLst>
              <a:gd name="f0" fmla="val 10800000"/>
              <a:gd name="f1" fmla="val 5400000"/>
              <a:gd name="f2" fmla="val 180"/>
              <a:gd name="f3" fmla="val w"/>
              <a:gd name="f4" fmla="val h"/>
              <a:gd name="f5" fmla="val 0"/>
              <a:gd name="f6" fmla="val 2704272"/>
              <a:gd name="f7" fmla="val 2823030"/>
              <a:gd name="f8" fmla="val 1040079"/>
              <a:gd name="f9" fmla="val 1959187"/>
              <a:gd name="f10" fmla="val 745085"/>
              <a:gd name="f11" fmla="val 1664193"/>
              <a:gd name="f12" fmla="val 2066303"/>
              <a:gd name="f13" fmla="val 2561658"/>
              <a:gd name="f14" fmla="val 2435104"/>
              <a:gd name="f15" fmla="val 2324251"/>
              <a:gd name="f16" fmla="val 2722774"/>
              <a:gd name="f17" fmla="val 2233133"/>
              <a:gd name="f18" fmla="val 366186"/>
              <a:gd name="f19" fmla="val 109613"/>
              <a:gd name="f20" fmla="val 284218"/>
              <a:gd name="f21" fmla="val 375220"/>
              <a:gd name="f22" fmla="val 104778"/>
              <a:gd name="f23" fmla="val 695414"/>
              <a:gd name="f24" fmla="+- 0 0 -90"/>
              <a:gd name="f25" fmla="*/ f3 1 2704272"/>
              <a:gd name="f26" fmla="*/ f4 1 2823030"/>
              <a:gd name="f27" fmla="+- f7 0 f5"/>
              <a:gd name="f28" fmla="+- f6 0 f5"/>
              <a:gd name="f29" fmla="*/ f24 f0 1"/>
              <a:gd name="f30" fmla="*/ f28 1 2704272"/>
              <a:gd name="f31" fmla="*/ f27 1 2823030"/>
              <a:gd name="f32" fmla="*/ 1040079 f28 1"/>
              <a:gd name="f33" fmla="*/ 0 f27 1"/>
              <a:gd name="f34" fmla="*/ 2704272 f28 1"/>
              <a:gd name="f35" fmla="*/ 1664193 f27 1"/>
              <a:gd name="f36" fmla="*/ 2324251 f28 1"/>
              <a:gd name="f37" fmla="*/ 2722774 f27 1"/>
              <a:gd name="f38" fmla="*/ 2233133 f28 1"/>
              <a:gd name="f39" fmla="*/ 2823030 f27 1"/>
              <a:gd name="f40" fmla="*/ 0 f28 1"/>
              <a:gd name="f41" fmla="*/ 366186 f27 1"/>
              <a:gd name="f42" fmla="*/ 109613 f28 1"/>
              <a:gd name="f43" fmla="*/ 284218 f27 1"/>
              <a:gd name="f44" fmla="*/ f29 1 f2"/>
              <a:gd name="f45" fmla="*/ f32 1 2704272"/>
              <a:gd name="f46" fmla="*/ f33 1 2823030"/>
              <a:gd name="f47" fmla="*/ f34 1 2704272"/>
              <a:gd name="f48" fmla="*/ f35 1 2823030"/>
              <a:gd name="f49" fmla="*/ f36 1 2704272"/>
              <a:gd name="f50" fmla="*/ f37 1 2823030"/>
              <a:gd name="f51" fmla="*/ f38 1 2704272"/>
              <a:gd name="f52" fmla="*/ f39 1 2823030"/>
              <a:gd name="f53" fmla="*/ f40 1 2704272"/>
              <a:gd name="f54" fmla="*/ f41 1 2823030"/>
              <a:gd name="f55" fmla="*/ f42 1 2704272"/>
              <a:gd name="f56" fmla="*/ f43 1 2823030"/>
              <a:gd name="f57" fmla="*/ f5 1 f30"/>
              <a:gd name="f58" fmla="*/ f6 1 f30"/>
              <a:gd name="f59" fmla="*/ f5 1 f31"/>
              <a:gd name="f60" fmla="*/ f7 1 f31"/>
              <a:gd name="f61" fmla="+- f44 0 f1"/>
              <a:gd name="f62" fmla="*/ f45 1 f30"/>
              <a:gd name="f63" fmla="*/ f46 1 f31"/>
              <a:gd name="f64" fmla="*/ f47 1 f30"/>
              <a:gd name="f65" fmla="*/ f48 1 f31"/>
              <a:gd name="f66" fmla="*/ f49 1 f30"/>
              <a:gd name="f67" fmla="*/ f50 1 f31"/>
              <a:gd name="f68" fmla="*/ f51 1 f30"/>
              <a:gd name="f69" fmla="*/ f52 1 f31"/>
              <a:gd name="f70" fmla="*/ f53 1 f30"/>
              <a:gd name="f71" fmla="*/ f54 1 f31"/>
              <a:gd name="f72" fmla="*/ f55 1 f30"/>
              <a:gd name="f73" fmla="*/ f56 1 f31"/>
              <a:gd name="f74" fmla="*/ f57 f25 1"/>
              <a:gd name="f75" fmla="*/ f58 f25 1"/>
              <a:gd name="f76" fmla="*/ f60 f26 1"/>
              <a:gd name="f77" fmla="*/ f59 f26 1"/>
              <a:gd name="f78" fmla="*/ f62 f25 1"/>
              <a:gd name="f79" fmla="*/ f63 f26 1"/>
              <a:gd name="f80" fmla="*/ f64 f25 1"/>
              <a:gd name="f81" fmla="*/ f65 f26 1"/>
              <a:gd name="f82" fmla="*/ f66 f25 1"/>
              <a:gd name="f83" fmla="*/ f67 f26 1"/>
              <a:gd name="f84" fmla="*/ f68 f25 1"/>
              <a:gd name="f85" fmla="*/ f69 f26 1"/>
              <a:gd name="f86" fmla="*/ f70 f25 1"/>
              <a:gd name="f87" fmla="*/ f71 f26 1"/>
              <a:gd name="f88" fmla="*/ f72 f25 1"/>
              <a:gd name="f89" fmla="*/ f73 f26 1"/>
            </a:gdLst>
            <a:ahLst/>
            <a:cxnLst>
              <a:cxn ang="3cd4">
                <a:pos x="hc" y="t"/>
              </a:cxn>
              <a:cxn ang="0">
                <a:pos x="r" y="vc"/>
              </a:cxn>
              <a:cxn ang="cd4">
                <a:pos x="hc" y="b"/>
              </a:cxn>
              <a:cxn ang="cd2">
                <a:pos x="l" y="vc"/>
              </a:cxn>
              <a:cxn ang="f61">
                <a:pos x="f78" y="f79"/>
              </a:cxn>
              <a:cxn ang="f61">
                <a:pos x="f80" y="f81"/>
              </a:cxn>
              <a:cxn ang="f61">
                <a:pos x="f82" y="f83"/>
              </a:cxn>
              <a:cxn ang="f61">
                <a:pos x="f84" y="f85"/>
              </a:cxn>
              <a:cxn ang="f61">
                <a:pos x="f86" y="f85"/>
              </a:cxn>
              <a:cxn ang="f61">
                <a:pos x="f86" y="f87"/>
              </a:cxn>
              <a:cxn ang="f61">
                <a:pos x="f88" y="f89"/>
              </a:cxn>
              <a:cxn ang="f61">
                <a:pos x="f78" y="f79"/>
              </a:cxn>
            </a:cxnLst>
            <a:rect l="f74" t="f77" r="f75" b="f76"/>
            <a:pathLst>
              <a:path w="2704272" h="2823030">
                <a:moveTo>
                  <a:pt x="f8" y="f5"/>
                </a:moveTo>
                <a:cubicBezTo>
                  <a:pt x="f9" y="f5"/>
                  <a:pt x="f6" y="f10"/>
                  <a:pt x="f6" y="f11"/>
                </a:cubicBezTo>
                <a:cubicBezTo>
                  <a:pt x="f6" y="f12"/>
                  <a:pt x="f13" y="f14"/>
                  <a:pt x="f15" y="f16"/>
                </a:cubicBezTo>
                <a:lnTo>
                  <a:pt x="f17" y="f7"/>
                </a:lnTo>
                <a:lnTo>
                  <a:pt x="f5" y="f7"/>
                </a:lnTo>
                <a:lnTo>
                  <a:pt x="f5" y="f18"/>
                </a:lnTo>
                <a:lnTo>
                  <a:pt x="f19" y="f20"/>
                </a:lnTo>
                <a:cubicBezTo>
                  <a:pt x="f21" y="f22"/>
                  <a:pt x="f23" y="f5"/>
                  <a:pt x="f8" y="f5"/>
                </a:cubicBezTo>
                <a:close/>
              </a:path>
            </a:pathLst>
          </a:custGeom>
          <a:solidFill>
            <a:srgbClr val="2D8E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Lato"/>
            </a:endParaRPr>
          </a:p>
        </p:txBody>
      </p:sp>
      <p:sp>
        <p:nvSpPr>
          <p:cNvPr id="6" name="Picture Placeholder 8">
            <a:extLst>
              <a:ext uri="{FF2B5EF4-FFF2-40B4-BE49-F238E27FC236}">
                <a16:creationId xmlns:a16="http://schemas.microsoft.com/office/drawing/2014/main" id="{D8DC5ECD-8B99-4EB9-9118-D5B2CBDD4E4A}"/>
              </a:ext>
            </a:extLst>
          </p:cNvPr>
          <p:cNvSpPr txBox="1">
            <a:spLocks noGrp="1"/>
          </p:cNvSpPr>
          <p:nvPr>
            <p:ph type="pic" idx="4294967295"/>
          </p:nvPr>
        </p:nvSpPr>
        <p:spPr>
          <a:xfrm>
            <a:off x="1146392" y="4018175"/>
            <a:ext cx="1995138" cy="1995138"/>
          </a:xfrm>
        </p:spPr>
        <p:txBody>
          <a:bodyPr/>
          <a:lstStyle>
            <a:lvl1pPr>
              <a:defRPr sz="1600"/>
            </a:lvl1pPr>
          </a:lstStyle>
          <a:p>
            <a:pPr lvl="0"/>
            <a:r>
              <a:rPr lang="en-US"/>
              <a:t>Click icon to add picture</a:t>
            </a:r>
            <a:endParaRPr lang="en-GB"/>
          </a:p>
        </p:txBody>
      </p:sp>
      <p:pic>
        <p:nvPicPr>
          <p:cNvPr id="7" name="Graphic 22">
            <a:extLst>
              <a:ext uri="{FF2B5EF4-FFF2-40B4-BE49-F238E27FC236}">
                <a16:creationId xmlns:a16="http://schemas.microsoft.com/office/drawing/2014/main" id="{C3C5EAC3-B083-409C-A4DF-087BF85225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1996" cy="6858000"/>
          </a:xfrm>
          <a:prstGeom prst="rect">
            <a:avLst/>
          </a:prstGeom>
          <a:noFill/>
          <a:ln cap="flat">
            <a:noFill/>
          </a:ln>
        </p:spPr>
      </p:pic>
      <p:pic>
        <p:nvPicPr>
          <p:cNvPr id="8" name="Graphic 13">
            <a:extLst>
              <a:ext uri="{FF2B5EF4-FFF2-40B4-BE49-F238E27FC236}">
                <a16:creationId xmlns:a16="http://schemas.microsoft.com/office/drawing/2014/main" id="{9B1ECEF1-979C-47D4-8051-E75CDF363C9C}"/>
              </a:ext>
            </a:extLst>
          </p:cNvPr>
          <p:cNvPicPr>
            <a:picLocks noChangeAspect="1"/>
          </p:cNvPicPr>
          <p:nvPr/>
        </p:nvPicPr>
        <p:blipFill>
          <a:blip r:embed="rId4">
            <a:extLst>
              <a:ext uri="{96DAC541-7B7A-43D3-8B79-37D633B846F1}">
                <asvg:svgBlip xmlns:asvg="http://schemas.microsoft.com/office/drawing/2016/SVG/main" r:embed="rId5"/>
              </a:ext>
            </a:extLst>
          </a:blip>
          <a:srcRect l="37631" t="26436" r="31228" b="25564"/>
          <a:stretch>
            <a:fillRect/>
          </a:stretch>
        </p:blipFill>
        <p:spPr>
          <a:xfrm>
            <a:off x="1495428" y="0"/>
            <a:ext cx="3057525" cy="4985985"/>
          </a:xfrm>
          <a:prstGeom prst="rect">
            <a:avLst/>
          </a:prstGeom>
          <a:noFill/>
          <a:ln cap="flat">
            <a:noFill/>
          </a:ln>
        </p:spPr>
      </p:pic>
      <p:pic>
        <p:nvPicPr>
          <p:cNvPr id="9" name="Graphic 23">
            <a:extLst>
              <a:ext uri="{FF2B5EF4-FFF2-40B4-BE49-F238E27FC236}">
                <a16:creationId xmlns:a16="http://schemas.microsoft.com/office/drawing/2014/main" id="{29CD43A4-5C22-4FB6-A092-1405C924CF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55476" y="5377046"/>
            <a:ext cx="1032476" cy="929231"/>
          </a:xfrm>
          <a:prstGeom prst="rect">
            <a:avLst/>
          </a:prstGeom>
          <a:noFill/>
          <a:ln cap="flat">
            <a:noFill/>
          </a:ln>
        </p:spPr>
      </p:pic>
      <p:sp>
        <p:nvSpPr>
          <p:cNvPr id="10" name="Date Placeholder 3">
            <a:extLst>
              <a:ext uri="{FF2B5EF4-FFF2-40B4-BE49-F238E27FC236}">
                <a16:creationId xmlns:a16="http://schemas.microsoft.com/office/drawing/2014/main" id="{81B3B64A-46EA-4EA8-B510-31FED434CF93}"/>
              </a:ext>
            </a:extLst>
          </p:cNvPr>
          <p:cNvSpPr txBox="1">
            <a:spLocks noGrp="1"/>
          </p:cNvSpPr>
          <p:nvPr>
            <p:ph type="dt" sz="half" idx="7"/>
          </p:nvPr>
        </p:nvSpPr>
        <p:spPr/>
        <p:txBody>
          <a:bodyPr/>
          <a:lstStyle>
            <a:lvl1pPr>
              <a:defRPr/>
            </a:lvl1pPr>
          </a:lstStyle>
          <a:p>
            <a:pPr lvl="0"/>
            <a:fld id="{58C8245C-6894-4021-A8D7-3D557B31819D}" type="datetime1">
              <a:rPr lang="en-GB"/>
              <a:pPr lvl="0"/>
              <a:t>07/05/2021</a:t>
            </a:fld>
            <a:endParaRPr lang="en-GB"/>
          </a:p>
        </p:txBody>
      </p:sp>
      <p:sp>
        <p:nvSpPr>
          <p:cNvPr id="11" name="Footer Placeholder 4">
            <a:extLst>
              <a:ext uri="{FF2B5EF4-FFF2-40B4-BE49-F238E27FC236}">
                <a16:creationId xmlns:a16="http://schemas.microsoft.com/office/drawing/2014/main" id="{28117A0E-CECA-419E-A6C4-C40B651AE096}"/>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12" name="Slide Number Placeholder 5">
            <a:extLst>
              <a:ext uri="{FF2B5EF4-FFF2-40B4-BE49-F238E27FC236}">
                <a16:creationId xmlns:a16="http://schemas.microsoft.com/office/drawing/2014/main" id="{C1616C07-04AA-42C1-9DA0-343A351B2A2A}"/>
              </a:ext>
            </a:extLst>
          </p:cNvPr>
          <p:cNvSpPr txBox="1">
            <a:spLocks noGrp="1"/>
          </p:cNvSpPr>
          <p:nvPr>
            <p:ph type="sldNum" sz="quarter" idx="8"/>
          </p:nvPr>
        </p:nvSpPr>
        <p:spPr/>
        <p:txBody>
          <a:bodyPr/>
          <a:lstStyle>
            <a:lvl1pPr>
              <a:defRPr/>
            </a:lvl1pPr>
          </a:lstStyle>
          <a:p>
            <a:pPr lvl="0"/>
            <a:fld id="{6174D6AC-BB7B-4D94-8264-6E650132BA3E}" type="slidenum">
              <a:t>‹#›</a:t>
            </a:fld>
            <a:endParaRPr lang="en-GB"/>
          </a:p>
        </p:txBody>
      </p:sp>
    </p:spTree>
    <p:extLst>
      <p:ext uri="{BB962C8B-B14F-4D97-AF65-F5344CB8AC3E}">
        <p14:creationId xmlns:p14="http://schemas.microsoft.com/office/powerpoint/2010/main" val="554764708"/>
      </p:ext>
    </p:extLst>
  </p:cSld>
  <p:clrMapOvr>
    <a:masterClrMapping/>
  </p:clrMapOvr>
  <p:transition spd="med">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Header v1">
    <p:bg>
      <p:bgPr>
        <a:solidFill>
          <a:srgbClr val="65AB31"/>
        </a:solidFill>
        <a:effectLst/>
      </p:bgPr>
    </p:bg>
    <p:spTree>
      <p:nvGrpSpPr>
        <p:cNvPr id="1" name=""/>
        <p:cNvGrpSpPr/>
        <p:nvPr/>
      </p:nvGrpSpPr>
      <p:grpSpPr>
        <a:xfrm>
          <a:off x="0" y="0"/>
          <a:ext cx="0" cy="0"/>
          <a:chOff x="0" y="0"/>
          <a:chExt cx="0" cy="0"/>
        </a:xfrm>
      </p:grpSpPr>
      <p:pic>
        <p:nvPicPr>
          <p:cNvPr id="2" name="Graphic 20">
            <a:extLst>
              <a:ext uri="{FF2B5EF4-FFF2-40B4-BE49-F238E27FC236}">
                <a16:creationId xmlns:a16="http://schemas.microsoft.com/office/drawing/2014/main" id="{FFE1BA99-40BC-40E9-9251-7A1FB3F5AF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1996" cy="6858000"/>
          </a:xfrm>
          <a:prstGeom prst="rect">
            <a:avLst/>
          </a:prstGeom>
          <a:noFill/>
          <a:ln cap="flat">
            <a:noFill/>
          </a:ln>
        </p:spPr>
      </p:pic>
      <p:sp>
        <p:nvSpPr>
          <p:cNvPr id="3" name="Text Placeholder 9">
            <a:extLst>
              <a:ext uri="{FF2B5EF4-FFF2-40B4-BE49-F238E27FC236}">
                <a16:creationId xmlns:a16="http://schemas.microsoft.com/office/drawing/2014/main" id="{EFFF8227-7709-46EE-8489-D0FD1FCB0411}"/>
              </a:ext>
            </a:extLst>
          </p:cNvPr>
          <p:cNvSpPr txBox="1">
            <a:spLocks noGrp="1"/>
          </p:cNvSpPr>
          <p:nvPr>
            <p:ph type="body" idx="4294967295"/>
          </p:nvPr>
        </p:nvSpPr>
        <p:spPr>
          <a:xfrm>
            <a:off x="1019171" y="1219196"/>
            <a:ext cx="6915149" cy="2711552"/>
          </a:xfrm>
        </p:spPr>
        <p:txBody>
          <a:bodyPr/>
          <a:lstStyle>
            <a:lvl1pPr marL="0" indent="0">
              <a:spcBef>
                <a:spcPts val="0"/>
              </a:spcBef>
              <a:buNone/>
              <a:defRPr sz="3600" b="1">
                <a:solidFill>
                  <a:srgbClr val="FFFFFF"/>
                </a:solidFill>
              </a:defRPr>
            </a:lvl1pPr>
            <a:lvl2pPr marL="0" indent="0">
              <a:spcBef>
                <a:spcPts val="0"/>
              </a:spcBef>
              <a:buNone/>
              <a:defRPr sz="2800">
                <a:solidFill>
                  <a:srgbClr val="FFFFFF"/>
                </a:solidFill>
              </a:defRPr>
            </a:lvl2pPr>
          </a:lstStyle>
          <a:p>
            <a:pPr lvl="0"/>
            <a:r>
              <a:rPr lang="en-US"/>
              <a:t>Click to edit Master text styles</a:t>
            </a:r>
          </a:p>
          <a:p>
            <a:pPr lvl="1"/>
            <a:r>
              <a:rPr lang="en-US"/>
              <a:t>Second level</a:t>
            </a:r>
          </a:p>
        </p:txBody>
      </p:sp>
      <p:pic>
        <p:nvPicPr>
          <p:cNvPr id="4" name="Graphic 14">
            <a:extLst>
              <a:ext uri="{FF2B5EF4-FFF2-40B4-BE49-F238E27FC236}">
                <a16:creationId xmlns:a16="http://schemas.microsoft.com/office/drawing/2014/main" id="{AA492745-C469-40D4-9391-40BB53553509}"/>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rot="20283669">
            <a:off x="8829997" y="-501212"/>
            <a:ext cx="3628732" cy="3628732"/>
          </a:xfrm>
          <a:prstGeom prst="rect">
            <a:avLst/>
          </a:prstGeom>
          <a:noFill/>
          <a:ln cap="flat">
            <a:noFill/>
          </a:ln>
        </p:spPr>
      </p:pic>
      <p:pic>
        <p:nvPicPr>
          <p:cNvPr id="5" name="Graphic 15">
            <a:extLst>
              <a:ext uri="{FF2B5EF4-FFF2-40B4-BE49-F238E27FC236}">
                <a16:creationId xmlns:a16="http://schemas.microsoft.com/office/drawing/2014/main" id="{07219BBF-68FB-40BD-B683-E759C980C4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71" y="4181478"/>
            <a:ext cx="1850809" cy="1666878"/>
          </a:xfrm>
          <a:prstGeom prst="rect">
            <a:avLst/>
          </a:prstGeom>
          <a:noFill/>
          <a:ln cap="flat">
            <a:noFill/>
          </a:ln>
        </p:spPr>
      </p:pic>
      <p:pic>
        <p:nvPicPr>
          <p:cNvPr id="6" name="Graphic 19">
            <a:extLst>
              <a:ext uri="{FF2B5EF4-FFF2-40B4-BE49-F238E27FC236}">
                <a16:creationId xmlns:a16="http://schemas.microsoft.com/office/drawing/2014/main" id="{69D1505F-8304-4DA0-8198-ADFC23B409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3746" y="4252810"/>
            <a:ext cx="1619246" cy="1609408"/>
          </a:xfrm>
          <a:prstGeom prst="rect">
            <a:avLst/>
          </a:prstGeom>
          <a:noFill/>
          <a:ln cap="flat">
            <a:noFill/>
          </a:ln>
        </p:spPr>
      </p:pic>
      <p:sp>
        <p:nvSpPr>
          <p:cNvPr id="7" name="TextBox 6">
            <a:extLst>
              <a:ext uri="{FF2B5EF4-FFF2-40B4-BE49-F238E27FC236}">
                <a16:creationId xmlns:a16="http://schemas.microsoft.com/office/drawing/2014/main" id="{29B1348C-C6F8-4637-9C1C-F3422A472CC0}"/>
              </a:ext>
            </a:extLst>
          </p:cNvPr>
          <p:cNvSpPr txBox="1"/>
          <p:nvPr/>
        </p:nvSpPr>
        <p:spPr>
          <a:xfrm>
            <a:off x="8010518" y="5988158"/>
            <a:ext cx="3409953" cy="26160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00" b="1" i="0" u="none" strike="noStrike" kern="1200" cap="none" spc="0" baseline="0">
                <a:solidFill>
                  <a:srgbClr val="FFFFFF"/>
                </a:solidFill>
                <a:uFillTx/>
                <a:latin typeface="Lato"/>
              </a:rPr>
              <a:t>© MHFA England 2021 </a:t>
            </a:r>
          </a:p>
        </p:txBody>
      </p:sp>
    </p:spTree>
    <p:extLst>
      <p:ext uri="{BB962C8B-B14F-4D97-AF65-F5344CB8AC3E}">
        <p14:creationId xmlns:p14="http://schemas.microsoft.com/office/powerpoint/2010/main" val="1704856650"/>
      </p:ext>
    </p:extLst>
  </p:cSld>
  <p:clrMapOvr>
    <a:masterClrMapping/>
  </p:clrMapOvr>
  <p:transition spd="med">
    <p:fad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5F8E-E315-4C7A-9484-C73F524C041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3">
            <a:extLst>
              <a:ext uri="{FF2B5EF4-FFF2-40B4-BE49-F238E27FC236}">
                <a16:creationId xmlns:a16="http://schemas.microsoft.com/office/drawing/2014/main" id="{118E0B66-3C13-4740-AECE-70C5E406F45F}"/>
              </a:ext>
            </a:extLst>
          </p:cNvPr>
          <p:cNvSpPr txBox="1">
            <a:spLocks noGrp="1"/>
          </p:cNvSpPr>
          <p:nvPr>
            <p:ph type="dt" sz="half" idx="7"/>
          </p:nvPr>
        </p:nvSpPr>
        <p:spPr/>
        <p:txBody>
          <a:bodyPr/>
          <a:lstStyle>
            <a:lvl1pPr>
              <a:defRPr/>
            </a:lvl1pPr>
          </a:lstStyle>
          <a:p>
            <a:pPr lvl="0"/>
            <a:fld id="{180D5809-3AA8-4876-B5FC-05208EF0A96C}" type="datetime1">
              <a:rPr lang="en-GB"/>
              <a:pPr lvl="0"/>
              <a:t>07/05/2021</a:t>
            </a:fld>
            <a:endParaRPr lang="en-GB"/>
          </a:p>
        </p:txBody>
      </p:sp>
      <p:sp>
        <p:nvSpPr>
          <p:cNvPr id="4" name="Footer Placeholder 4">
            <a:extLst>
              <a:ext uri="{FF2B5EF4-FFF2-40B4-BE49-F238E27FC236}">
                <a16:creationId xmlns:a16="http://schemas.microsoft.com/office/drawing/2014/main" id="{A1CF74B1-61A0-4AC8-B3A7-8126F76717C6}"/>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5" name="Slide Number Placeholder 5">
            <a:extLst>
              <a:ext uri="{FF2B5EF4-FFF2-40B4-BE49-F238E27FC236}">
                <a16:creationId xmlns:a16="http://schemas.microsoft.com/office/drawing/2014/main" id="{A85466BC-D773-4D37-B155-4DA2486DF56F}"/>
              </a:ext>
            </a:extLst>
          </p:cNvPr>
          <p:cNvSpPr txBox="1">
            <a:spLocks noGrp="1"/>
          </p:cNvSpPr>
          <p:nvPr>
            <p:ph type="sldNum" sz="quarter" idx="8"/>
          </p:nvPr>
        </p:nvSpPr>
        <p:spPr/>
        <p:txBody>
          <a:bodyPr/>
          <a:lstStyle>
            <a:lvl1pPr>
              <a:defRPr/>
            </a:lvl1pPr>
          </a:lstStyle>
          <a:p>
            <a:pPr lvl="0"/>
            <a:fld id="{8B166BA5-FADA-4EF3-9B91-F074DA719FA6}" type="slidenum">
              <a:t>‹#›</a:t>
            </a:fld>
            <a:endParaRPr lang="en-GB"/>
          </a:p>
        </p:txBody>
      </p:sp>
    </p:spTree>
    <p:extLst>
      <p:ext uri="{BB962C8B-B14F-4D97-AF65-F5344CB8AC3E}">
        <p14:creationId xmlns:p14="http://schemas.microsoft.com/office/powerpoint/2010/main" val="399786206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E601BC-7F6E-475D-8FC8-1A597039CE73}"/>
              </a:ext>
            </a:extLst>
          </p:cNvPr>
          <p:cNvSpPr txBox="1">
            <a:spLocks noGrp="1"/>
          </p:cNvSpPr>
          <p:nvPr>
            <p:ph type="dt" sz="half" idx="7"/>
          </p:nvPr>
        </p:nvSpPr>
        <p:spPr/>
        <p:txBody>
          <a:bodyPr/>
          <a:lstStyle>
            <a:lvl1pPr>
              <a:defRPr/>
            </a:lvl1pPr>
          </a:lstStyle>
          <a:p>
            <a:pPr lvl="0"/>
            <a:fld id="{EF393AC3-C10E-4F23-A8B9-4FEA35EA454D}" type="datetime1">
              <a:rPr lang="en-GB"/>
              <a:pPr lvl="0"/>
              <a:t>07/05/2021</a:t>
            </a:fld>
            <a:endParaRPr lang="en-GB"/>
          </a:p>
        </p:txBody>
      </p:sp>
      <p:sp>
        <p:nvSpPr>
          <p:cNvPr id="3" name="Footer Placeholder 4">
            <a:extLst>
              <a:ext uri="{FF2B5EF4-FFF2-40B4-BE49-F238E27FC236}">
                <a16:creationId xmlns:a16="http://schemas.microsoft.com/office/drawing/2014/main" id="{7FDFAD69-F571-4A39-A654-6A5261F7F8F5}"/>
              </a:ext>
            </a:extLst>
          </p:cNvPr>
          <p:cNvSpPr txBox="1">
            <a:spLocks noGrp="1"/>
          </p:cNvSpPr>
          <p:nvPr>
            <p:ph type="ftr" sz="quarter" idx="9"/>
          </p:nvPr>
        </p:nvSpPr>
        <p:spPr/>
        <p:txBody>
          <a:bodyPr/>
          <a:lstStyle>
            <a:lvl1pPr>
              <a:defRPr/>
            </a:lvl1pPr>
          </a:lstStyle>
          <a:p>
            <a:pPr lvl="0"/>
            <a:r>
              <a:rPr lang="en-GB"/>
              <a:t>Presentation title runs here (Go 'Insert &gt; Header &amp; Footer' to edit this text)</a:t>
            </a:r>
          </a:p>
        </p:txBody>
      </p:sp>
      <p:sp>
        <p:nvSpPr>
          <p:cNvPr id="4" name="Slide Number Placeholder 5">
            <a:extLst>
              <a:ext uri="{FF2B5EF4-FFF2-40B4-BE49-F238E27FC236}">
                <a16:creationId xmlns:a16="http://schemas.microsoft.com/office/drawing/2014/main" id="{BA4B8B69-58C7-48B2-BDA9-C0F0334C5E72}"/>
              </a:ext>
            </a:extLst>
          </p:cNvPr>
          <p:cNvSpPr txBox="1">
            <a:spLocks noGrp="1"/>
          </p:cNvSpPr>
          <p:nvPr>
            <p:ph type="sldNum" sz="quarter" idx="8"/>
          </p:nvPr>
        </p:nvSpPr>
        <p:spPr/>
        <p:txBody>
          <a:bodyPr/>
          <a:lstStyle>
            <a:lvl1pPr>
              <a:defRPr/>
            </a:lvl1pPr>
          </a:lstStyle>
          <a:p>
            <a:pPr lvl="0"/>
            <a:fld id="{C932915B-5E96-4B25-AF08-8D0331B5F640}" type="slidenum">
              <a:t>‹#›</a:t>
            </a:fld>
            <a:endParaRPr lang="en-GB"/>
          </a:p>
        </p:txBody>
      </p:sp>
    </p:spTree>
    <p:extLst>
      <p:ext uri="{BB962C8B-B14F-4D97-AF65-F5344CB8AC3E}">
        <p14:creationId xmlns:p14="http://schemas.microsoft.com/office/powerpoint/2010/main" val="3071448233"/>
      </p:ext>
    </p:extLst>
  </p:cSld>
  <p:clrMapOvr>
    <a:masterClrMapping/>
  </p:clrMapOvr>
  <p:transition spd="med">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ankyou v1">
    <p:bg>
      <p:bgPr>
        <a:solidFill>
          <a:srgbClr val="65AB3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E31A8A0A-6137-4103-9BE7-85D8D062A6A6}"/>
              </a:ext>
            </a:extLst>
          </p:cNvPr>
          <p:cNvSpPr txBox="1">
            <a:spLocks noGrp="1"/>
          </p:cNvSpPr>
          <p:nvPr>
            <p:ph type="pic" idx="4294967295"/>
          </p:nvPr>
        </p:nvSpPr>
        <p:spPr>
          <a:xfrm>
            <a:off x="5398581" y="0"/>
            <a:ext cx="6793425" cy="6858000"/>
          </a:xfrm>
          <a:solidFill>
            <a:srgbClr val="FFFFFF"/>
          </a:solidFill>
        </p:spPr>
        <p:txBody>
          <a:bodyPr>
            <a:noAutofit/>
          </a:bodyPr>
          <a:lstStyle>
            <a:lvl1pPr>
              <a:defRPr/>
            </a:lvl1pPr>
          </a:lstStyle>
          <a:p>
            <a:pPr lvl="0"/>
            <a:r>
              <a:rPr lang="en-US"/>
              <a:t>Click icon to add picture</a:t>
            </a:r>
            <a:endParaRPr lang="en-GB"/>
          </a:p>
        </p:txBody>
      </p:sp>
      <p:sp>
        <p:nvSpPr>
          <p:cNvPr id="3" name="Text Placeholder 10">
            <a:extLst>
              <a:ext uri="{FF2B5EF4-FFF2-40B4-BE49-F238E27FC236}">
                <a16:creationId xmlns:a16="http://schemas.microsoft.com/office/drawing/2014/main" id="{7C41B7DB-2574-41FF-A927-14EC4905D94B}"/>
              </a:ext>
            </a:extLst>
          </p:cNvPr>
          <p:cNvSpPr txBox="1">
            <a:spLocks noGrp="1"/>
          </p:cNvSpPr>
          <p:nvPr>
            <p:ph type="body" idx="4294967295"/>
          </p:nvPr>
        </p:nvSpPr>
        <p:spPr>
          <a:xfrm>
            <a:off x="838203" y="1031662"/>
            <a:ext cx="4560377" cy="3864190"/>
          </a:xfrm>
        </p:spPr>
        <p:txBody>
          <a:bodyPr/>
          <a:lstStyle>
            <a:lvl1pPr marL="0" indent="0">
              <a:spcBef>
                <a:spcPts val="0"/>
              </a:spcBef>
              <a:buNone/>
              <a:defRPr sz="4800" b="1">
                <a:solidFill>
                  <a:srgbClr val="FFFFFF"/>
                </a:solidFill>
              </a:defRPr>
            </a:lvl1pPr>
            <a:lvl2pPr marL="0" indent="0">
              <a:spcBef>
                <a:spcPts val="0"/>
              </a:spcBef>
              <a:buNone/>
              <a:defRPr sz="2400" b="1">
                <a:solidFill>
                  <a:srgbClr val="FFFFFF"/>
                </a:solidFill>
              </a:defRPr>
            </a:lvl2pPr>
            <a:lvl3pPr marL="0" indent="0">
              <a:spcBef>
                <a:spcPts val="0"/>
              </a:spcBef>
              <a:buNone/>
              <a:defRPr sz="2400">
                <a:solidFill>
                  <a:srgbClr val="FFFFFF"/>
                </a:solidFill>
              </a:defRPr>
            </a:lvl3pPr>
          </a:lstStyle>
          <a:p>
            <a:pPr lvl="0"/>
            <a:r>
              <a:rPr lang="en-US"/>
              <a:t>Click to edit Master text styles</a:t>
            </a:r>
          </a:p>
          <a:p>
            <a:pPr lvl="1"/>
            <a:r>
              <a:rPr lang="en-US"/>
              <a:t>Second level</a:t>
            </a:r>
          </a:p>
          <a:p>
            <a:pPr lvl="2"/>
            <a:r>
              <a:rPr lang="en-US"/>
              <a:t>Third level</a:t>
            </a:r>
          </a:p>
        </p:txBody>
      </p:sp>
      <p:pic>
        <p:nvPicPr>
          <p:cNvPr id="4" name="Graphic 11">
            <a:extLst>
              <a:ext uri="{FF2B5EF4-FFF2-40B4-BE49-F238E27FC236}">
                <a16:creationId xmlns:a16="http://schemas.microsoft.com/office/drawing/2014/main" id="{0E0D26C5-8D90-4AA1-B59B-75A3D4709A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3" y="4974034"/>
            <a:ext cx="1244598" cy="1237036"/>
          </a:xfrm>
          <a:prstGeom prst="rect">
            <a:avLst/>
          </a:prstGeom>
          <a:noFill/>
          <a:ln cap="flat">
            <a:noFill/>
          </a:ln>
        </p:spPr>
      </p:pic>
    </p:spTree>
    <p:extLst>
      <p:ext uri="{BB962C8B-B14F-4D97-AF65-F5344CB8AC3E}">
        <p14:creationId xmlns:p14="http://schemas.microsoft.com/office/powerpoint/2010/main" val="9406367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8C46-9CFB-4CE6-8723-1959C5F55A5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8F0395C-FF9B-44F7-A9F4-DF2D67B7521F}"/>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34A17-F2DA-4691-AEA1-9232680AEC6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EC94E5-AE3C-42D1-921C-B3E1342AA25D}"/>
              </a:ext>
            </a:extLst>
          </p:cNvPr>
          <p:cNvSpPr txBox="1">
            <a:spLocks noGrp="1"/>
          </p:cNvSpPr>
          <p:nvPr>
            <p:ph type="dt" sz="half" idx="7"/>
          </p:nvPr>
        </p:nvSpPr>
        <p:spPr/>
        <p:txBody>
          <a:bodyPr/>
          <a:lstStyle>
            <a:lvl1pPr>
              <a:defRPr/>
            </a:lvl1pPr>
          </a:lstStyle>
          <a:p>
            <a:pPr lvl="0"/>
            <a:fld id="{C911D392-26F2-4F9F-9B41-EC25145C7DCA}" type="datetime1">
              <a:rPr lang="en-GB"/>
              <a:pPr lvl="0"/>
              <a:t>07/05/2021</a:t>
            </a:fld>
            <a:endParaRPr lang="en-GB"/>
          </a:p>
        </p:txBody>
      </p:sp>
      <p:sp>
        <p:nvSpPr>
          <p:cNvPr id="6" name="Footer Placeholder 5">
            <a:extLst>
              <a:ext uri="{FF2B5EF4-FFF2-40B4-BE49-F238E27FC236}">
                <a16:creationId xmlns:a16="http://schemas.microsoft.com/office/drawing/2014/main" id="{F9BA2DAD-0F87-4391-A150-4B77A9B0FE5B}"/>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BC734DDB-06FD-410A-A562-B5BE092E1A9D}"/>
              </a:ext>
            </a:extLst>
          </p:cNvPr>
          <p:cNvSpPr txBox="1">
            <a:spLocks noGrp="1"/>
          </p:cNvSpPr>
          <p:nvPr>
            <p:ph type="sldNum" sz="quarter" idx="8"/>
          </p:nvPr>
        </p:nvSpPr>
        <p:spPr/>
        <p:txBody>
          <a:bodyPr/>
          <a:lstStyle>
            <a:lvl1pPr>
              <a:defRPr/>
            </a:lvl1pPr>
          </a:lstStyle>
          <a:p>
            <a:pPr lvl="0"/>
            <a:fld id="{B9D9581A-795D-4E13-8B17-B974AE703BAC}" type="slidenum">
              <a:t>‹#›</a:t>
            </a:fld>
            <a:endParaRPr lang="en-GB"/>
          </a:p>
        </p:txBody>
      </p:sp>
    </p:spTree>
    <p:extLst>
      <p:ext uri="{BB962C8B-B14F-4D97-AF65-F5344CB8AC3E}">
        <p14:creationId xmlns:p14="http://schemas.microsoft.com/office/powerpoint/2010/main" val="28301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5A71-01E0-4D3D-968B-8ACDB7BD70F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A61F7803-4C12-4C46-9FFE-A223D715337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38FA2B7F-7750-47EA-9DC1-8F2EC75230A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54B57A-862F-4CD0-8681-5A26CC8E4DC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92F9CF96-CA39-45D6-A8C8-E7EC349BF04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135E0-B362-4749-9E45-5085401E54B5}"/>
              </a:ext>
            </a:extLst>
          </p:cNvPr>
          <p:cNvSpPr txBox="1">
            <a:spLocks noGrp="1"/>
          </p:cNvSpPr>
          <p:nvPr>
            <p:ph type="dt" sz="half" idx="7"/>
          </p:nvPr>
        </p:nvSpPr>
        <p:spPr/>
        <p:txBody>
          <a:bodyPr/>
          <a:lstStyle>
            <a:lvl1pPr>
              <a:defRPr/>
            </a:lvl1pPr>
          </a:lstStyle>
          <a:p>
            <a:pPr lvl="0"/>
            <a:fld id="{88267412-50A3-41E9-912F-02451D80A71D}" type="datetime1">
              <a:rPr lang="en-GB"/>
              <a:pPr lvl="0"/>
              <a:t>07/05/2021</a:t>
            </a:fld>
            <a:endParaRPr lang="en-GB"/>
          </a:p>
        </p:txBody>
      </p:sp>
      <p:sp>
        <p:nvSpPr>
          <p:cNvPr id="8" name="Footer Placeholder 7">
            <a:extLst>
              <a:ext uri="{FF2B5EF4-FFF2-40B4-BE49-F238E27FC236}">
                <a16:creationId xmlns:a16="http://schemas.microsoft.com/office/drawing/2014/main" id="{EBBCDB3B-7DCA-4E5C-812D-30A6731E9B23}"/>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8F7C42E8-F9FC-4258-B1FC-4EBFECE1FC57}"/>
              </a:ext>
            </a:extLst>
          </p:cNvPr>
          <p:cNvSpPr txBox="1">
            <a:spLocks noGrp="1"/>
          </p:cNvSpPr>
          <p:nvPr>
            <p:ph type="sldNum" sz="quarter" idx="8"/>
          </p:nvPr>
        </p:nvSpPr>
        <p:spPr/>
        <p:txBody>
          <a:bodyPr/>
          <a:lstStyle>
            <a:lvl1pPr>
              <a:defRPr/>
            </a:lvl1pPr>
          </a:lstStyle>
          <a:p>
            <a:pPr lvl="0"/>
            <a:fld id="{CF14149D-E59B-44B6-B670-535C453B9A51}" type="slidenum">
              <a:t>‹#›</a:t>
            </a:fld>
            <a:endParaRPr lang="en-GB"/>
          </a:p>
        </p:txBody>
      </p:sp>
    </p:spTree>
    <p:extLst>
      <p:ext uri="{BB962C8B-B14F-4D97-AF65-F5344CB8AC3E}">
        <p14:creationId xmlns:p14="http://schemas.microsoft.com/office/powerpoint/2010/main" val="4695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5E1C-931A-41F7-8AC9-DE27EBC98010}"/>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BD6D1C5-C50C-4771-8CAF-F703216358C4}"/>
              </a:ext>
            </a:extLst>
          </p:cNvPr>
          <p:cNvSpPr txBox="1">
            <a:spLocks noGrp="1"/>
          </p:cNvSpPr>
          <p:nvPr>
            <p:ph type="dt" sz="half" idx="7"/>
          </p:nvPr>
        </p:nvSpPr>
        <p:spPr/>
        <p:txBody>
          <a:bodyPr/>
          <a:lstStyle>
            <a:lvl1pPr>
              <a:defRPr/>
            </a:lvl1pPr>
          </a:lstStyle>
          <a:p>
            <a:pPr lvl="0"/>
            <a:fld id="{9DD130D7-0BEF-47CA-959D-6E4F8C98F672}" type="datetime1">
              <a:rPr lang="en-GB"/>
              <a:pPr lvl="0"/>
              <a:t>07/05/2021</a:t>
            </a:fld>
            <a:endParaRPr lang="en-GB"/>
          </a:p>
        </p:txBody>
      </p:sp>
      <p:sp>
        <p:nvSpPr>
          <p:cNvPr id="4" name="Footer Placeholder 3">
            <a:extLst>
              <a:ext uri="{FF2B5EF4-FFF2-40B4-BE49-F238E27FC236}">
                <a16:creationId xmlns:a16="http://schemas.microsoft.com/office/drawing/2014/main" id="{B640CAB6-EE01-4D1A-8C06-CA4217DBD3DC}"/>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DB7670E8-8A66-46CF-938E-68F010EF80AA}"/>
              </a:ext>
            </a:extLst>
          </p:cNvPr>
          <p:cNvSpPr txBox="1">
            <a:spLocks noGrp="1"/>
          </p:cNvSpPr>
          <p:nvPr>
            <p:ph type="sldNum" sz="quarter" idx="8"/>
          </p:nvPr>
        </p:nvSpPr>
        <p:spPr/>
        <p:txBody>
          <a:bodyPr/>
          <a:lstStyle>
            <a:lvl1pPr>
              <a:defRPr/>
            </a:lvl1pPr>
          </a:lstStyle>
          <a:p>
            <a:pPr lvl="0"/>
            <a:fld id="{FB415D1E-43FF-4510-B008-0EC896CE1094}" type="slidenum">
              <a:t>‹#›</a:t>
            </a:fld>
            <a:endParaRPr lang="en-GB"/>
          </a:p>
        </p:txBody>
      </p:sp>
    </p:spTree>
    <p:extLst>
      <p:ext uri="{BB962C8B-B14F-4D97-AF65-F5344CB8AC3E}">
        <p14:creationId xmlns:p14="http://schemas.microsoft.com/office/powerpoint/2010/main" val="321675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432CF-D1F3-4A48-A09C-BC4339A20E92}"/>
              </a:ext>
            </a:extLst>
          </p:cNvPr>
          <p:cNvSpPr txBox="1">
            <a:spLocks noGrp="1"/>
          </p:cNvSpPr>
          <p:nvPr>
            <p:ph type="dt" sz="half" idx="7"/>
          </p:nvPr>
        </p:nvSpPr>
        <p:spPr/>
        <p:txBody>
          <a:bodyPr/>
          <a:lstStyle>
            <a:lvl1pPr>
              <a:defRPr/>
            </a:lvl1pPr>
          </a:lstStyle>
          <a:p>
            <a:pPr lvl="0"/>
            <a:fld id="{B2348DAC-A103-45E1-83F7-E1A5F8DE9107}" type="datetime1">
              <a:rPr lang="en-GB"/>
              <a:pPr lvl="0"/>
              <a:t>07/05/2021</a:t>
            </a:fld>
            <a:endParaRPr lang="en-GB"/>
          </a:p>
        </p:txBody>
      </p:sp>
      <p:sp>
        <p:nvSpPr>
          <p:cNvPr id="3" name="Footer Placeholder 2">
            <a:extLst>
              <a:ext uri="{FF2B5EF4-FFF2-40B4-BE49-F238E27FC236}">
                <a16:creationId xmlns:a16="http://schemas.microsoft.com/office/drawing/2014/main" id="{44467101-1192-437D-B653-2D6AA776660F}"/>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07777A99-A911-4727-8C4F-D40F55FE168F}"/>
              </a:ext>
            </a:extLst>
          </p:cNvPr>
          <p:cNvSpPr txBox="1">
            <a:spLocks noGrp="1"/>
          </p:cNvSpPr>
          <p:nvPr>
            <p:ph type="sldNum" sz="quarter" idx="8"/>
          </p:nvPr>
        </p:nvSpPr>
        <p:spPr/>
        <p:txBody>
          <a:bodyPr/>
          <a:lstStyle>
            <a:lvl1pPr>
              <a:defRPr/>
            </a:lvl1pPr>
          </a:lstStyle>
          <a:p>
            <a:pPr lvl="0"/>
            <a:fld id="{13D7ED51-2377-4CF7-9E40-A632BD4A95F0}" type="slidenum">
              <a:t>‹#›</a:t>
            </a:fld>
            <a:endParaRPr lang="en-GB"/>
          </a:p>
        </p:txBody>
      </p:sp>
    </p:spTree>
    <p:extLst>
      <p:ext uri="{BB962C8B-B14F-4D97-AF65-F5344CB8AC3E}">
        <p14:creationId xmlns:p14="http://schemas.microsoft.com/office/powerpoint/2010/main" val="127782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50C5-7A4A-44CC-80E7-1D9352E70EF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00DA371-590E-46B6-97C5-D9F0EBA8FCB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79652-086A-4DBC-8313-FE112885906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CC5FEB1B-DD50-4F55-8171-1B9D56DE18D1}"/>
              </a:ext>
            </a:extLst>
          </p:cNvPr>
          <p:cNvSpPr txBox="1">
            <a:spLocks noGrp="1"/>
          </p:cNvSpPr>
          <p:nvPr>
            <p:ph type="dt" sz="half" idx="7"/>
          </p:nvPr>
        </p:nvSpPr>
        <p:spPr/>
        <p:txBody>
          <a:bodyPr/>
          <a:lstStyle>
            <a:lvl1pPr>
              <a:defRPr/>
            </a:lvl1pPr>
          </a:lstStyle>
          <a:p>
            <a:pPr lvl="0"/>
            <a:fld id="{C3EAE3F7-E326-4321-8B0D-51F55C737B8B}" type="datetime1">
              <a:rPr lang="en-GB"/>
              <a:pPr lvl="0"/>
              <a:t>07/05/2021</a:t>
            </a:fld>
            <a:endParaRPr lang="en-GB"/>
          </a:p>
        </p:txBody>
      </p:sp>
      <p:sp>
        <p:nvSpPr>
          <p:cNvPr id="6" name="Footer Placeholder 5">
            <a:extLst>
              <a:ext uri="{FF2B5EF4-FFF2-40B4-BE49-F238E27FC236}">
                <a16:creationId xmlns:a16="http://schemas.microsoft.com/office/drawing/2014/main" id="{612C4ABA-7E20-4A15-BC61-F79A662FCA4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1202D85-5A87-4883-A2EF-480C872371A2}"/>
              </a:ext>
            </a:extLst>
          </p:cNvPr>
          <p:cNvSpPr txBox="1">
            <a:spLocks noGrp="1"/>
          </p:cNvSpPr>
          <p:nvPr>
            <p:ph type="sldNum" sz="quarter" idx="8"/>
          </p:nvPr>
        </p:nvSpPr>
        <p:spPr/>
        <p:txBody>
          <a:bodyPr/>
          <a:lstStyle>
            <a:lvl1pPr>
              <a:defRPr/>
            </a:lvl1pPr>
          </a:lstStyle>
          <a:p>
            <a:pPr lvl="0"/>
            <a:fld id="{F1624842-8357-4619-9371-959233772647}" type="slidenum">
              <a:t>‹#›</a:t>
            </a:fld>
            <a:endParaRPr lang="en-GB"/>
          </a:p>
        </p:txBody>
      </p:sp>
    </p:spTree>
    <p:extLst>
      <p:ext uri="{BB962C8B-B14F-4D97-AF65-F5344CB8AC3E}">
        <p14:creationId xmlns:p14="http://schemas.microsoft.com/office/powerpoint/2010/main" val="265577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A9F1-E70B-4F87-A0D8-A5B93AC2306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200238BB-DF17-4C50-A6E8-13D890D00062}"/>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551F739D-CE20-42CF-BE2B-F80CCCB18FC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72547C73-19DB-42C3-BB16-BB21DEFADD10}"/>
              </a:ext>
            </a:extLst>
          </p:cNvPr>
          <p:cNvSpPr txBox="1">
            <a:spLocks noGrp="1"/>
          </p:cNvSpPr>
          <p:nvPr>
            <p:ph type="dt" sz="half" idx="7"/>
          </p:nvPr>
        </p:nvSpPr>
        <p:spPr/>
        <p:txBody>
          <a:bodyPr/>
          <a:lstStyle>
            <a:lvl1pPr>
              <a:defRPr/>
            </a:lvl1pPr>
          </a:lstStyle>
          <a:p>
            <a:pPr lvl="0"/>
            <a:fld id="{2020410B-4A23-4CBE-BE00-1F9076F83D64}" type="datetime1">
              <a:rPr lang="en-GB"/>
              <a:pPr lvl="0"/>
              <a:t>07/05/2021</a:t>
            </a:fld>
            <a:endParaRPr lang="en-GB"/>
          </a:p>
        </p:txBody>
      </p:sp>
      <p:sp>
        <p:nvSpPr>
          <p:cNvPr id="6" name="Footer Placeholder 5">
            <a:extLst>
              <a:ext uri="{FF2B5EF4-FFF2-40B4-BE49-F238E27FC236}">
                <a16:creationId xmlns:a16="http://schemas.microsoft.com/office/drawing/2014/main" id="{21A21923-F692-4F7E-A103-1024BF5801F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64F62B6-5828-4081-8376-A49E238BD248}"/>
              </a:ext>
            </a:extLst>
          </p:cNvPr>
          <p:cNvSpPr txBox="1">
            <a:spLocks noGrp="1"/>
          </p:cNvSpPr>
          <p:nvPr>
            <p:ph type="sldNum" sz="quarter" idx="8"/>
          </p:nvPr>
        </p:nvSpPr>
        <p:spPr/>
        <p:txBody>
          <a:bodyPr/>
          <a:lstStyle>
            <a:lvl1pPr>
              <a:defRPr/>
            </a:lvl1pPr>
          </a:lstStyle>
          <a:p>
            <a:pPr lvl="0"/>
            <a:fld id="{9AACFBCA-82DB-4658-85A5-2BD792980A7F}" type="slidenum">
              <a:t>‹#›</a:t>
            </a:fld>
            <a:endParaRPr lang="en-GB"/>
          </a:p>
        </p:txBody>
      </p:sp>
    </p:spTree>
    <p:extLst>
      <p:ext uri="{BB962C8B-B14F-4D97-AF65-F5344CB8AC3E}">
        <p14:creationId xmlns:p14="http://schemas.microsoft.com/office/powerpoint/2010/main" val="48002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6.svg"/><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8EA024-3450-4A16-84F2-0A8674618FF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AA0F146D-8A9D-4C20-ADE6-348BB76CA10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58561-A693-4CC2-AA9A-1279A778BC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3B9A5F66-9050-4E81-8B11-71DEC3681F38}" type="datetime1">
              <a:rPr lang="en-GB"/>
              <a:pPr lvl="0"/>
              <a:t>07/05/2021</a:t>
            </a:fld>
            <a:endParaRPr lang="en-GB"/>
          </a:p>
        </p:txBody>
      </p:sp>
      <p:sp>
        <p:nvSpPr>
          <p:cNvPr id="5" name="Footer Placeholder 4">
            <a:extLst>
              <a:ext uri="{FF2B5EF4-FFF2-40B4-BE49-F238E27FC236}">
                <a16:creationId xmlns:a16="http://schemas.microsoft.com/office/drawing/2014/main" id="{079845B8-343B-40D6-85BF-97ECF0C6CFD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ECA2BF2A-A9C8-4E0D-8638-C4D8DCCB6979}"/>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1553F973-C04A-4F39-8352-0866607EA9BC}" type="slidenum">
              <a:t>‹#›</a:t>
            </a:fld>
            <a:endParaRPr lang="en-GB"/>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03"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C9793-E4FD-4050-9FAF-5C9600C0B172}" type="datetimeFigureOut">
              <a:rPr lang="en-GB" smtClean="0"/>
              <a:t>07/05/2021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2E404-5FFA-4098-BE87-EA2557BD280B}" type="slidenum">
              <a:rPr lang="en-GB" smtClean="0"/>
              <a:t>‹#›</a:t>
            </a:fld>
            <a:endParaRPr lang="en-GB" dirty="0"/>
          </a:p>
        </p:txBody>
      </p:sp>
    </p:spTree>
    <p:extLst>
      <p:ext uri="{BB962C8B-B14F-4D97-AF65-F5344CB8AC3E}">
        <p14:creationId xmlns:p14="http://schemas.microsoft.com/office/powerpoint/2010/main" val="28262767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phic 8">
            <a:extLst>
              <a:ext uri="{FF2B5EF4-FFF2-40B4-BE49-F238E27FC236}">
                <a16:creationId xmlns:a16="http://schemas.microsoft.com/office/drawing/2014/main" id="{58D2748D-70D8-4554-AD63-33B4628408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12191996" cy="6858000"/>
          </a:xfrm>
          <a:prstGeom prst="rect">
            <a:avLst/>
          </a:prstGeom>
          <a:noFill/>
          <a:ln cap="flat">
            <a:noFill/>
          </a:ln>
        </p:spPr>
      </p:pic>
      <p:sp>
        <p:nvSpPr>
          <p:cNvPr id="3" name="Title Placeholder 1">
            <a:extLst>
              <a:ext uri="{FF2B5EF4-FFF2-40B4-BE49-F238E27FC236}">
                <a16:creationId xmlns:a16="http://schemas.microsoft.com/office/drawing/2014/main" id="{A8A93739-7763-4A11-B8F8-9117A10227C4}"/>
              </a:ext>
            </a:extLst>
          </p:cNvPr>
          <p:cNvSpPr txBox="1">
            <a:spLocks noGrp="1"/>
          </p:cNvSpPr>
          <p:nvPr>
            <p:ph type="title"/>
          </p:nvPr>
        </p:nvSpPr>
        <p:spPr>
          <a:xfrm>
            <a:off x="884499" y="897876"/>
            <a:ext cx="9262807" cy="996677"/>
          </a:xfrm>
          <a:prstGeom prst="rect">
            <a:avLst/>
          </a:prstGeom>
          <a:noFill/>
          <a:ln>
            <a:noFill/>
          </a:ln>
        </p:spPr>
        <p:txBody>
          <a:bodyPr vert="horz" wrap="square" lIns="0" tIns="0" rIns="0" bIns="0" anchor="t" anchorCtr="0" compatLnSpc="1">
            <a:normAutofit/>
          </a:bodyPr>
          <a:lstStyle/>
          <a:p>
            <a:pPr lvl="0"/>
            <a:r>
              <a:rPr lang="en-US"/>
              <a:t>Click to edit Master title style</a:t>
            </a:r>
            <a:endParaRPr lang="en-GB"/>
          </a:p>
        </p:txBody>
      </p:sp>
      <p:sp>
        <p:nvSpPr>
          <p:cNvPr id="4" name="Text Placeholder 2">
            <a:extLst>
              <a:ext uri="{FF2B5EF4-FFF2-40B4-BE49-F238E27FC236}">
                <a16:creationId xmlns:a16="http://schemas.microsoft.com/office/drawing/2014/main" id="{0AA30C31-04CA-4399-9703-4B59A5809FB4}"/>
              </a:ext>
            </a:extLst>
          </p:cNvPr>
          <p:cNvSpPr txBox="1">
            <a:spLocks noGrp="1"/>
          </p:cNvSpPr>
          <p:nvPr>
            <p:ph type="body" idx="1"/>
          </p:nvPr>
        </p:nvSpPr>
        <p:spPr>
          <a:xfrm>
            <a:off x="884499" y="1971674"/>
            <a:ext cx="9262807" cy="3988448"/>
          </a:xfrm>
          <a:prstGeom prst="rect">
            <a:avLst/>
          </a:prstGeom>
          <a:noFill/>
          <a:ln>
            <a:noFill/>
          </a:ln>
        </p:spPr>
        <p:txBody>
          <a:bodyPr vert="horz" wrap="square" lIns="0" tIns="0" rIns="0" bIns="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25A3D4B-23BA-46E7-9537-C2BEF4CDA687}"/>
              </a:ext>
            </a:extLst>
          </p:cNvPr>
          <p:cNvSpPr txBox="1">
            <a:spLocks noGrp="1"/>
          </p:cNvSpPr>
          <p:nvPr>
            <p:ph type="dt" sz="half" idx="2"/>
          </p:nvPr>
        </p:nvSpPr>
        <p:spPr>
          <a:xfrm>
            <a:off x="7175497" y="6112937"/>
            <a:ext cx="2971800" cy="242160"/>
          </a:xfrm>
          <a:prstGeom prst="rect">
            <a:avLst/>
          </a:prstGeom>
          <a:noFill/>
          <a:ln>
            <a:noFill/>
          </a:ln>
        </p:spPr>
        <p:txBody>
          <a:bodyPr vert="horz" wrap="square" lIns="0" tIns="0" rIns="0" bIns="0" anchor="ctr" anchorCtr="0" compatLnSpc="1">
            <a:noAutofit/>
          </a:bodyPr>
          <a:lstStyle>
            <a:lvl1pPr marL="0" marR="0" lvl="0" indent="0" algn="r" defTabSz="914400" rtl="0" fontAlgn="auto" hangingPunct="1">
              <a:lnSpc>
                <a:spcPct val="100000"/>
              </a:lnSpc>
              <a:spcBef>
                <a:spcPts val="0"/>
              </a:spcBef>
              <a:spcAft>
                <a:spcPts val="0"/>
              </a:spcAft>
              <a:buNone/>
              <a:tabLst/>
              <a:defRPr lang="en-GB" sz="1000" b="1" i="0" u="none" strike="noStrike" kern="1200" cap="none" spc="0" baseline="0">
                <a:solidFill>
                  <a:srgbClr val="000000"/>
                </a:solidFill>
                <a:uFillTx/>
                <a:latin typeface="Lato"/>
              </a:defRPr>
            </a:lvl1pPr>
          </a:lstStyle>
          <a:p>
            <a:pPr lvl="0"/>
            <a:fld id="{EEF9C814-278B-435F-906C-F0145953C097}" type="datetime1">
              <a:rPr lang="en-GB"/>
              <a:pPr lvl="0"/>
              <a:t>07/05/2021</a:t>
            </a:fld>
            <a:endParaRPr lang="en-GB"/>
          </a:p>
        </p:txBody>
      </p:sp>
      <p:sp>
        <p:nvSpPr>
          <p:cNvPr id="6" name="Footer Placeholder 4">
            <a:extLst>
              <a:ext uri="{FF2B5EF4-FFF2-40B4-BE49-F238E27FC236}">
                <a16:creationId xmlns:a16="http://schemas.microsoft.com/office/drawing/2014/main" id="{D5D6094E-D488-4E35-8B48-3060A798E2CD}"/>
              </a:ext>
            </a:extLst>
          </p:cNvPr>
          <p:cNvSpPr txBox="1">
            <a:spLocks noGrp="1"/>
          </p:cNvSpPr>
          <p:nvPr>
            <p:ph type="ftr" sz="quarter" idx="3"/>
          </p:nvPr>
        </p:nvSpPr>
        <p:spPr>
          <a:xfrm>
            <a:off x="884499" y="6112937"/>
            <a:ext cx="6290998" cy="242160"/>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en-GB" sz="1000" b="1" i="0" u="none" strike="noStrike" kern="1200" cap="none" spc="0" baseline="0">
                <a:solidFill>
                  <a:srgbClr val="000000"/>
                </a:solidFill>
                <a:uFillTx/>
                <a:latin typeface="Lato"/>
              </a:defRPr>
            </a:lvl1pPr>
          </a:lstStyle>
          <a:p>
            <a:pPr lvl="0"/>
            <a:r>
              <a:rPr lang="en-GB"/>
              <a:t>Presentation title runs here (Go 'Insert &gt; Header &amp; Footer' to edit this text)</a:t>
            </a:r>
          </a:p>
        </p:txBody>
      </p:sp>
      <p:sp>
        <p:nvSpPr>
          <p:cNvPr id="7" name="Slide Number Placeholder 5">
            <a:extLst>
              <a:ext uri="{FF2B5EF4-FFF2-40B4-BE49-F238E27FC236}">
                <a16:creationId xmlns:a16="http://schemas.microsoft.com/office/drawing/2014/main" id="{BC1ABBD9-3584-4AA1-B107-D003750AB5F8}"/>
              </a:ext>
            </a:extLst>
          </p:cNvPr>
          <p:cNvSpPr txBox="1">
            <a:spLocks noGrp="1"/>
          </p:cNvSpPr>
          <p:nvPr>
            <p:ph type="sldNum" sz="quarter" idx="4"/>
          </p:nvPr>
        </p:nvSpPr>
        <p:spPr>
          <a:xfrm>
            <a:off x="433855" y="6112937"/>
            <a:ext cx="450634" cy="242160"/>
          </a:xfrm>
          <a:prstGeom prst="rect">
            <a:avLst/>
          </a:prstGeom>
          <a:noFill/>
          <a:ln>
            <a:noFill/>
          </a:ln>
        </p:spPr>
        <p:txBody>
          <a:bodyPr vert="horz" wrap="square" lIns="0" tIns="0" rIns="0" bIns="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000" b="1" i="0" u="none" strike="noStrike" kern="1200" cap="none" spc="0" baseline="0">
                <a:solidFill>
                  <a:srgbClr val="000000"/>
                </a:solidFill>
                <a:uFillTx/>
                <a:latin typeface="Lato"/>
              </a:defRPr>
            </a:lvl1pPr>
          </a:lstStyle>
          <a:p>
            <a:pPr lvl="0"/>
            <a:fld id="{C26088AE-C740-44AE-8031-218EE5F46B06}" type="slidenum">
              <a:t>‹#›</a:t>
            </a:fld>
            <a:endParaRPr lang="en-GB"/>
          </a:p>
        </p:txBody>
      </p:sp>
      <p:pic>
        <p:nvPicPr>
          <p:cNvPr id="8" name="Graphic 9">
            <a:extLst>
              <a:ext uri="{FF2B5EF4-FFF2-40B4-BE49-F238E27FC236}">
                <a16:creationId xmlns:a16="http://schemas.microsoft.com/office/drawing/2014/main" id="{0E38EBE9-E448-4E31-BCDE-04D17136B2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55476" y="5377046"/>
            <a:ext cx="1032476" cy="929231"/>
          </a:xfrm>
          <a:prstGeom prst="rect">
            <a:avLst/>
          </a:prstGeom>
          <a:noFill/>
          <a:ln cap="flat">
            <a:noFill/>
          </a:ln>
        </p:spPr>
      </p:pic>
    </p:spTree>
    <p:extLst>
      <p:ext uri="{BB962C8B-B14F-4D97-AF65-F5344CB8AC3E}">
        <p14:creationId xmlns:p14="http://schemas.microsoft.com/office/powerpoint/2010/main" val="34668979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spd="med">
    <p:fade/>
  </p:transition>
  <p:txStyles>
    <p:titleStyle>
      <a:lvl1pPr marL="0" marR="0" lvl="0" indent="0" algn="l" defTabSz="914400" rtl="0" fontAlgn="auto" hangingPunct="1">
        <a:lnSpc>
          <a:spcPct val="90000"/>
        </a:lnSpc>
        <a:spcBef>
          <a:spcPts val="0"/>
        </a:spcBef>
        <a:spcAft>
          <a:spcPts val="0"/>
        </a:spcAft>
        <a:buNone/>
        <a:tabLst/>
        <a:defRPr lang="en-US" sz="3600" b="1" i="0" u="none" strike="noStrike" kern="1200" cap="none" spc="0" baseline="0">
          <a:solidFill>
            <a:srgbClr val="000000"/>
          </a:solidFill>
          <a:uFillTx/>
          <a:latin typeface="Lato"/>
        </a:defRPr>
      </a:lvl1pPr>
    </p:titleStyle>
    <p:bodyStyle>
      <a:lvl1pPr marL="266703" marR="0" lvl="0" indent="-266703" algn="l" defTabSz="914400" rtl="0" fontAlgn="auto" hangingPunct="1">
        <a:lnSpc>
          <a:spcPct val="100000"/>
        </a:lnSpc>
        <a:spcBef>
          <a:spcPts val="1200"/>
        </a:spcBef>
        <a:spcAft>
          <a:spcPts val="0"/>
        </a:spcAft>
        <a:buClr>
          <a:srgbClr val="65AB31"/>
        </a:buClr>
        <a:buSzPct val="100000"/>
        <a:buFont typeface="Lato" pitchFamily="34"/>
        <a:buChar char="–"/>
        <a:tabLst/>
        <a:defRPr lang="en-US" sz="2000" b="0" i="0" u="none" strike="noStrike" kern="1200" cap="none" spc="0" baseline="0">
          <a:solidFill>
            <a:srgbClr val="000000"/>
          </a:solidFill>
          <a:uFillTx/>
          <a:latin typeface="Lato"/>
        </a:defRPr>
      </a:lvl1pPr>
      <a:lvl2pPr marL="628650" marR="0" lvl="1" indent="-266703" algn="l" defTabSz="914400" rtl="0" fontAlgn="auto" hangingPunct="1">
        <a:lnSpc>
          <a:spcPct val="100000"/>
        </a:lnSpc>
        <a:spcBef>
          <a:spcPts val="1200"/>
        </a:spcBef>
        <a:spcAft>
          <a:spcPts val="0"/>
        </a:spcAft>
        <a:buClr>
          <a:srgbClr val="65AB31"/>
        </a:buClr>
        <a:buSzPct val="100000"/>
        <a:buFont typeface="Lato" pitchFamily="34"/>
        <a:buChar char="–"/>
        <a:tabLst/>
        <a:defRPr lang="en-US" sz="2000" b="0" i="0" u="none" strike="noStrike" kern="1200" cap="none" spc="0" baseline="0">
          <a:solidFill>
            <a:srgbClr val="000000"/>
          </a:solidFill>
          <a:uFillTx/>
          <a:latin typeface="Lato"/>
        </a:defRPr>
      </a:lvl2pPr>
      <a:lvl3pPr marL="990596" marR="0" lvl="2" indent="-276221" algn="l" defTabSz="914400" rtl="0" fontAlgn="auto" hangingPunct="1">
        <a:lnSpc>
          <a:spcPct val="100000"/>
        </a:lnSpc>
        <a:spcBef>
          <a:spcPts val="1200"/>
        </a:spcBef>
        <a:spcAft>
          <a:spcPts val="0"/>
        </a:spcAft>
        <a:buClr>
          <a:srgbClr val="65AB31"/>
        </a:buClr>
        <a:buSzPct val="100000"/>
        <a:buFont typeface="Lato" pitchFamily="34"/>
        <a:buChar char="–"/>
        <a:tabLst/>
        <a:defRPr lang="en-US" sz="2000" b="0" i="0" u="none" strike="noStrike" kern="1200" cap="none" spc="0" baseline="0">
          <a:solidFill>
            <a:srgbClr val="000000"/>
          </a:solidFill>
          <a:uFillTx/>
          <a:latin typeface="Lato"/>
        </a:defRPr>
      </a:lvl3pPr>
      <a:lvl4pPr marL="1343025" marR="0" lvl="3" indent="-266703" algn="l" defTabSz="914400" rtl="0" fontAlgn="auto" hangingPunct="1">
        <a:lnSpc>
          <a:spcPct val="100000"/>
        </a:lnSpc>
        <a:spcBef>
          <a:spcPts val="1200"/>
        </a:spcBef>
        <a:spcAft>
          <a:spcPts val="0"/>
        </a:spcAft>
        <a:buClr>
          <a:srgbClr val="65AB31"/>
        </a:buClr>
        <a:buSzPct val="100000"/>
        <a:buFont typeface="Lato" pitchFamily="34"/>
        <a:buChar char="–"/>
        <a:tabLst/>
        <a:defRPr lang="en-US" sz="2000" b="0" i="0" u="none" strike="noStrike" kern="1200" cap="none" spc="0" baseline="0">
          <a:solidFill>
            <a:srgbClr val="000000"/>
          </a:solidFill>
          <a:uFillTx/>
          <a:latin typeface="Lato"/>
        </a:defRPr>
      </a:lvl4pPr>
      <a:lvl5pPr marL="1704971" marR="0" lvl="4" indent="-266703" algn="l" defTabSz="914400" rtl="0" fontAlgn="auto" hangingPunct="1">
        <a:lnSpc>
          <a:spcPct val="100000"/>
        </a:lnSpc>
        <a:spcBef>
          <a:spcPts val="1200"/>
        </a:spcBef>
        <a:spcAft>
          <a:spcPts val="0"/>
        </a:spcAft>
        <a:buClr>
          <a:srgbClr val="65AB31"/>
        </a:buClr>
        <a:buSzPct val="100000"/>
        <a:buFont typeface="Lato" pitchFamily="34"/>
        <a:buChar char="–"/>
        <a:tabLst/>
        <a:defRPr lang="en-US" sz="2000" b="0" i="0" u="none" strike="noStrike" kern="1200" cap="none" spc="0" baseline="0">
          <a:solidFill>
            <a:srgbClr val="000000"/>
          </a:solidFill>
          <a:uFillTx/>
          <a:latin typeface="La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hyperlink" Target="https://rework.withgoogle.com/print/guides/5721312655835136/"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mhfaengland.org/my-whole-self" TargetMode="External"/><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svg"/><Relationship Id="rId9" Type="http://schemas.openxmlformats.org/officeDocument/2006/relationships/hyperlink" Target="https://mhfaengland.org/my-whole-self/anti-racis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mhfastorage.blob.core.windows.net/mhfastoragecontainer/dfcb05563239ea11a813000d3ab8d509/Workplace%20Wellbeing%20Toolkit.pdf?sv=2015-07-08&amp;sr=b&amp;sig=JwztRP69TSqsboJ1WF5wz70A0xvd6dKxpi6s%2B9e7wjI%3D&amp;se=2020-10-02T17%3A12%3A58Z&amp;sp=r" TargetMode="External"/><Relationship Id="rId3" Type="http://schemas.openxmlformats.org/officeDocument/2006/relationships/hyperlink" Target="https://mhfaengland.org/my-whole-self/" TargetMode="External"/><Relationship Id="rId7" Type="http://schemas.openxmlformats.org/officeDocument/2006/relationships/hyperlink" Target="https://mhfaengland.org/mhfa-centre/resources/for-workplaces/line-managers-resourc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hfastorage.blob.core.windows.net/mhfastoragecontainer/fd02c10eefa5e8118151e0071b6670e1/Take_10_Together_at_Work_digital.pdf?sv=2015-07-08&amp;sr=b&amp;sig=VcJqaLsr3Z7ysr3j%2FvtTi0kQIIfIwO%2Fvw1dOSXI1sjA%3D&amp;se=2020-10-02T16%3A52%3A08Z&amp;sp=r" TargetMode="External"/><Relationship Id="rId5" Type="http://schemas.openxmlformats.org/officeDocument/2006/relationships/hyperlink" Target="https://mhfaengland.org/mhfa-centre/resources/take-10-together/triggers-signs.pdf" TargetMode="External"/><Relationship Id="rId4" Type="http://schemas.openxmlformats.org/officeDocument/2006/relationships/hyperlink" Target="https://mhfaengland.org/mhfa-centre/resources/take-10-together/10-keys-to-happier-living-wall-poster.pdf" TargetMode="External"/><Relationship Id="rId9" Type="http://schemas.openxmlformats.org/officeDocument/2006/relationships/hyperlink" Target="https://mhfaengland.org/remote-working-resour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4;p13">
            <a:extLst>
              <a:ext uri="{FF2B5EF4-FFF2-40B4-BE49-F238E27FC236}">
                <a16:creationId xmlns:a16="http://schemas.microsoft.com/office/drawing/2014/main" id="{98323E65-D641-4157-800A-3B1D2419E709}"/>
              </a:ext>
            </a:extLst>
          </p:cNvPr>
          <p:cNvPicPr preferRelativeResize="0"/>
          <p:nvPr/>
        </p:nvPicPr>
        <p:blipFill rotWithShape="1">
          <a:blip r:embed="rId3">
            <a:alphaModFix amt="20000"/>
          </a:blip>
          <a:srcRect l="20865" t="28520" r="13892"/>
          <a:stretch/>
        </p:blipFill>
        <p:spPr>
          <a:xfrm>
            <a:off x="-1" y="3"/>
            <a:ext cx="12192001" cy="3428997"/>
          </a:xfrm>
          <a:prstGeom prst="rect">
            <a:avLst/>
          </a:prstGeom>
          <a:noFill/>
          <a:ln>
            <a:noFill/>
          </a:ln>
        </p:spPr>
      </p:pic>
      <p:pic>
        <p:nvPicPr>
          <p:cNvPr id="5" name="object 4">
            <a:extLst>
              <a:ext uri="{FF2B5EF4-FFF2-40B4-BE49-F238E27FC236}">
                <a16:creationId xmlns:a16="http://schemas.microsoft.com/office/drawing/2014/main" id="{602C2E9A-0E65-49D4-99B9-05D7E19A0DB8}"/>
              </a:ext>
            </a:extLst>
          </p:cNvPr>
          <p:cNvPicPr/>
          <p:nvPr/>
        </p:nvPicPr>
        <p:blipFill>
          <a:blip r:embed="rId4" cstate="print">
            <a:alphaModFix amt="20000"/>
          </a:blip>
          <a:stretch>
            <a:fillRect/>
          </a:stretch>
        </p:blipFill>
        <p:spPr>
          <a:xfrm>
            <a:off x="7376397" y="712935"/>
            <a:ext cx="4460488" cy="5708929"/>
          </a:xfrm>
          <a:prstGeom prst="rect">
            <a:avLst/>
          </a:prstGeom>
        </p:spPr>
      </p:pic>
      <p:pic>
        <p:nvPicPr>
          <p:cNvPr id="3" name="object 4">
            <a:extLst>
              <a:ext uri="{FF2B5EF4-FFF2-40B4-BE49-F238E27FC236}">
                <a16:creationId xmlns:a16="http://schemas.microsoft.com/office/drawing/2014/main" id="{9CEAB32B-3292-4488-9BF4-37E196C53F6E}"/>
              </a:ext>
            </a:extLst>
          </p:cNvPr>
          <p:cNvPicPr/>
          <p:nvPr/>
        </p:nvPicPr>
        <p:blipFill>
          <a:blip r:embed="rId4" cstate="print"/>
          <a:stretch>
            <a:fillRect/>
          </a:stretch>
        </p:blipFill>
        <p:spPr>
          <a:xfrm>
            <a:off x="533544" y="128206"/>
            <a:ext cx="2110740" cy="3025140"/>
          </a:xfrm>
          <a:prstGeom prst="rect">
            <a:avLst/>
          </a:prstGeom>
        </p:spPr>
      </p:pic>
      <p:sp>
        <p:nvSpPr>
          <p:cNvPr id="4" name="TextBox 3">
            <a:extLst>
              <a:ext uri="{FF2B5EF4-FFF2-40B4-BE49-F238E27FC236}">
                <a16:creationId xmlns:a16="http://schemas.microsoft.com/office/drawing/2014/main" id="{E5093881-8095-4C78-82F6-7125A0E48818}"/>
              </a:ext>
            </a:extLst>
          </p:cNvPr>
          <p:cNvSpPr txBox="1"/>
          <p:nvPr/>
        </p:nvSpPr>
        <p:spPr>
          <a:xfrm>
            <a:off x="2585359" y="712935"/>
            <a:ext cx="8017727" cy="4880823"/>
          </a:xfrm>
          <a:prstGeom prst="rect">
            <a:avLst/>
          </a:prstGeom>
          <a:noFill/>
        </p:spPr>
        <p:txBody>
          <a:bodyPr wrap="square" rtlCol="0">
            <a:spAutoFit/>
          </a:bodyPr>
          <a:lstStyle/>
          <a:p>
            <a:r>
              <a:rPr lang="en-US" sz="4400" dirty="0">
                <a:latin typeface="Arial Nova" panose="020B0504020202020204" pitchFamily="34" charset="0"/>
              </a:rPr>
              <a:t>Mental Health Awareness Week </a:t>
            </a:r>
          </a:p>
          <a:p>
            <a:endParaRPr lang="en-US" sz="2400" dirty="0">
              <a:latin typeface="Arial Nova" panose="020B0504020202020204" pitchFamily="34" charset="0"/>
            </a:endParaRPr>
          </a:p>
          <a:p>
            <a:r>
              <a:rPr lang="en-GB" sz="3600" b="1" i="1" spc="-135" dirty="0">
                <a:latin typeface="Arial Nova" panose="020B0504020202020204" pitchFamily="34" charset="0"/>
                <a:cs typeface="Arial"/>
              </a:rPr>
              <a:t>Stress! Triggers, Effects, Aids &amp;</a:t>
            </a:r>
            <a:r>
              <a:rPr lang="en-GB" sz="3600" b="1" i="1" spc="-409" dirty="0">
                <a:latin typeface="Arial Nova" panose="020B0504020202020204" pitchFamily="34" charset="0"/>
                <a:cs typeface="Arial"/>
              </a:rPr>
              <a:t>  </a:t>
            </a:r>
            <a:r>
              <a:rPr lang="en-GB" sz="3600" b="1" i="1" spc="-180" dirty="0">
                <a:latin typeface="Arial Nova" panose="020B0504020202020204" pitchFamily="34" charset="0"/>
                <a:cs typeface="Arial"/>
              </a:rPr>
              <a:t>Solutions</a:t>
            </a:r>
          </a:p>
          <a:p>
            <a:endParaRPr lang="en-GB" sz="1500" b="1" i="1" spc="-180" dirty="0">
              <a:latin typeface="Arial Nova" panose="020B0504020202020204" pitchFamily="34" charset="0"/>
              <a:cs typeface="Arial"/>
            </a:endParaRPr>
          </a:p>
          <a:p>
            <a:r>
              <a:rPr lang="en-GB" sz="2400" i="1" dirty="0">
                <a:latin typeface="Arial Nova" panose="020B0504020202020204" pitchFamily="34" charset="0"/>
                <a:cs typeface="Arial"/>
              </a:rPr>
              <a:t>With</a:t>
            </a:r>
          </a:p>
          <a:p>
            <a:endParaRPr lang="en-GB" sz="1500" dirty="0">
              <a:latin typeface="Arial Nova" panose="020B0504020202020204" pitchFamily="34" charset="0"/>
              <a:cs typeface="Arial"/>
            </a:endParaRPr>
          </a:p>
          <a:p>
            <a:pPr marL="355600" indent="-342900">
              <a:lnSpc>
                <a:spcPct val="100000"/>
              </a:lnSpc>
              <a:spcBef>
                <a:spcPts val="600"/>
              </a:spcBef>
              <a:buFont typeface="Arial" panose="020B0604020202020204" pitchFamily="34" charset="0"/>
              <a:buChar char="•"/>
            </a:pPr>
            <a:r>
              <a:rPr lang="en-GB" sz="2000" b="1" spc="-15" dirty="0">
                <a:latin typeface="Arial Nova" panose="020B0504020202020204" pitchFamily="34" charset="0"/>
                <a:cs typeface="Arial"/>
              </a:rPr>
              <a:t>Miriam</a:t>
            </a:r>
            <a:r>
              <a:rPr lang="en-GB" sz="2000" b="1" spc="-280" dirty="0">
                <a:latin typeface="Arial Nova" panose="020B0504020202020204" pitchFamily="34" charset="0"/>
                <a:cs typeface="Arial"/>
              </a:rPr>
              <a:t> </a:t>
            </a:r>
            <a:r>
              <a:rPr lang="en-GB" sz="2000" b="1" spc="-175" dirty="0">
                <a:latin typeface="Arial Nova" panose="020B0504020202020204" pitchFamily="34" charset="0"/>
                <a:cs typeface="Arial"/>
              </a:rPr>
              <a:t>Rooney,</a:t>
            </a:r>
            <a:r>
              <a:rPr lang="en-GB" sz="2000" b="1" spc="-145" dirty="0">
                <a:latin typeface="Arial Nova" panose="020B0504020202020204" pitchFamily="34" charset="0"/>
                <a:cs typeface="Arial"/>
              </a:rPr>
              <a:t> </a:t>
            </a:r>
            <a:r>
              <a:rPr lang="en-GB" sz="2000" spc="-30" dirty="0">
                <a:latin typeface="Arial Nova" panose="020B0504020202020204" pitchFamily="34" charset="0"/>
                <a:cs typeface="Arial"/>
              </a:rPr>
              <a:t>Chief of</a:t>
            </a:r>
            <a:r>
              <a:rPr lang="en-GB" sz="2000" spc="-204" dirty="0">
                <a:latin typeface="Arial Nova" panose="020B0504020202020204" pitchFamily="34" charset="0"/>
                <a:cs typeface="Arial"/>
              </a:rPr>
              <a:t> </a:t>
            </a:r>
            <a:r>
              <a:rPr lang="en-GB" sz="2000" spc="-90" dirty="0">
                <a:latin typeface="Arial Nova" panose="020B0504020202020204" pitchFamily="34" charset="0"/>
                <a:cs typeface="Arial"/>
              </a:rPr>
              <a:t>Staff</a:t>
            </a:r>
            <a:r>
              <a:rPr lang="en-GB" sz="2000" spc="-185" dirty="0">
                <a:latin typeface="Arial Nova" panose="020B0504020202020204" pitchFamily="34" charset="0"/>
                <a:cs typeface="Arial"/>
              </a:rPr>
              <a:t>  </a:t>
            </a:r>
            <a:r>
              <a:rPr lang="en-GB" sz="2000" spc="35" dirty="0">
                <a:latin typeface="Arial Nova" panose="020B0504020202020204" pitchFamily="34" charset="0"/>
                <a:cs typeface="Arial"/>
              </a:rPr>
              <a:t>&amp;</a:t>
            </a:r>
            <a:r>
              <a:rPr lang="en-GB" sz="2000" spc="-110" dirty="0">
                <a:latin typeface="Arial Nova" panose="020B0504020202020204" pitchFamily="34" charset="0"/>
                <a:cs typeface="Arial"/>
              </a:rPr>
              <a:t> </a:t>
            </a:r>
            <a:r>
              <a:rPr lang="en-GB" sz="2000" spc="-60" dirty="0">
                <a:latin typeface="Arial Nova" panose="020B0504020202020204" pitchFamily="34" charset="0"/>
                <a:cs typeface="Arial"/>
              </a:rPr>
              <a:t>Client</a:t>
            </a:r>
            <a:r>
              <a:rPr lang="en-GB" sz="2000" spc="-275" dirty="0">
                <a:latin typeface="Arial Nova" panose="020B0504020202020204" pitchFamily="34" charset="0"/>
                <a:cs typeface="Arial"/>
              </a:rPr>
              <a:t>  </a:t>
            </a:r>
            <a:r>
              <a:rPr lang="en-GB" sz="2000" spc="-50" dirty="0">
                <a:latin typeface="Arial Nova" panose="020B0504020202020204" pitchFamily="34" charset="0"/>
                <a:cs typeface="Arial"/>
              </a:rPr>
              <a:t>Director,</a:t>
            </a:r>
            <a:r>
              <a:rPr lang="en-GB" sz="2000" spc="85" dirty="0">
                <a:latin typeface="Arial Nova" panose="020B0504020202020204" pitchFamily="34" charset="0"/>
                <a:cs typeface="Arial"/>
              </a:rPr>
              <a:t> </a:t>
            </a:r>
            <a:r>
              <a:rPr lang="en-GB" sz="2000" spc="50" dirty="0">
                <a:latin typeface="Arial Nova" panose="020B0504020202020204" pitchFamily="34" charset="0"/>
                <a:cs typeface="Arial"/>
              </a:rPr>
              <a:t>Armstrong </a:t>
            </a:r>
            <a:r>
              <a:rPr lang="en-GB" sz="2000" spc="5" dirty="0">
                <a:latin typeface="Arial Nova" panose="020B0504020202020204" pitchFamily="34" charset="0"/>
                <a:cs typeface="Arial"/>
              </a:rPr>
              <a:t>Wolfe</a:t>
            </a:r>
            <a:endParaRPr lang="en-GB" sz="2000" dirty="0">
              <a:latin typeface="Arial Nova" panose="020B0504020202020204" pitchFamily="34" charset="0"/>
              <a:cs typeface="Arial"/>
            </a:endParaRPr>
          </a:p>
          <a:p>
            <a:pPr marL="355600" indent="-342900">
              <a:lnSpc>
                <a:spcPct val="100000"/>
              </a:lnSpc>
              <a:spcBef>
                <a:spcPts val="505"/>
              </a:spcBef>
              <a:buFont typeface="Arial" panose="020B0604020202020204" pitchFamily="34" charset="0"/>
              <a:buChar char="•"/>
            </a:pPr>
            <a:r>
              <a:rPr lang="en-GB" sz="2000" b="1" spc="-55" dirty="0">
                <a:latin typeface="Arial Nova" panose="020B0504020202020204" pitchFamily="34" charset="0"/>
                <a:cs typeface="Arial"/>
              </a:rPr>
              <a:t>Ama</a:t>
            </a:r>
            <a:r>
              <a:rPr lang="en-GB" sz="2000" b="1" spc="-25" dirty="0">
                <a:latin typeface="Arial Nova" panose="020B0504020202020204" pitchFamily="34" charset="0"/>
                <a:cs typeface="Arial"/>
              </a:rPr>
              <a:t> </a:t>
            </a:r>
            <a:r>
              <a:rPr lang="en-GB" sz="2000" b="1" spc="-85" dirty="0">
                <a:latin typeface="Arial Nova" panose="020B0504020202020204" pitchFamily="34" charset="0"/>
                <a:cs typeface="Arial"/>
              </a:rPr>
              <a:t>Afrifa-Tchie, </a:t>
            </a:r>
            <a:r>
              <a:rPr lang="en-GB" sz="2000" spc="-85" dirty="0">
                <a:latin typeface="Arial Nova" panose="020B0504020202020204" pitchFamily="34" charset="0"/>
                <a:cs typeface="Arial"/>
              </a:rPr>
              <a:t>Head of </a:t>
            </a:r>
            <a:r>
              <a:rPr lang="en-GB" sz="2000" spc="-210" dirty="0">
                <a:latin typeface="Arial Nova" panose="020B0504020202020204" pitchFamily="34" charset="0"/>
                <a:cs typeface="Arial"/>
              </a:rPr>
              <a:t> </a:t>
            </a:r>
            <a:r>
              <a:rPr lang="en-GB" sz="2000" spc="-70" dirty="0">
                <a:latin typeface="Arial Nova" panose="020B0504020202020204" pitchFamily="34" charset="0"/>
                <a:cs typeface="Arial"/>
              </a:rPr>
              <a:t>People, Wellbeing &amp;</a:t>
            </a:r>
            <a:r>
              <a:rPr lang="en-GB" sz="2000" spc="-85" dirty="0">
                <a:latin typeface="Arial Nova" panose="020B0504020202020204" pitchFamily="34" charset="0"/>
                <a:cs typeface="Arial"/>
              </a:rPr>
              <a:t> </a:t>
            </a:r>
            <a:r>
              <a:rPr lang="en-GB" sz="2000" spc="-75" dirty="0">
                <a:latin typeface="Arial Nova" panose="020B0504020202020204" pitchFamily="34" charset="0"/>
                <a:cs typeface="Arial"/>
              </a:rPr>
              <a:t>Equity, Mental</a:t>
            </a:r>
            <a:r>
              <a:rPr lang="en-GB" sz="2000" spc="-265" dirty="0">
                <a:latin typeface="Arial Nova" panose="020B0504020202020204" pitchFamily="34" charset="0"/>
                <a:cs typeface="Arial"/>
              </a:rPr>
              <a:t>  </a:t>
            </a:r>
            <a:r>
              <a:rPr lang="en-GB" sz="2000" spc="-65" dirty="0">
                <a:latin typeface="Arial Nova" panose="020B0504020202020204" pitchFamily="34" charset="0"/>
                <a:cs typeface="Arial"/>
              </a:rPr>
              <a:t>Health</a:t>
            </a:r>
            <a:r>
              <a:rPr lang="en-GB" sz="2000" spc="-300" dirty="0">
                <a:latin typeface="Arial Nova" panose="020B0504020202020204" pitchFamily="34" charset="0"/>
                <a:cs typeface="Arial"/>
              </a:rPr>
              <a:t> </a:t>
            </a:r>
            <a:r>
              <a:rPr lang="en-GB" sz="2000" spc="-80" dirty="0">
                <a:latin typeface="Arial Nova" panose="020B0504020202020204" pitchFamily="34" charset="0"/>
                <a:cs typeface="Arial"/>
              </a:rPr>
              <a:t>First </a:t>
            </a:r>
            <a:r>
              <a:rPr lang="en-GB" sz="2000" spc="-310" dirty="0">
                <a:latin typeface="Arial Nova" panose="020B0504020202020204" pitchFamily="34" charset="0"/>
                <a:cs typeface="Arial"/>
              </a:rPr>
              <a:t> </a:t>
            </a:r>
            <a:r>
              <a:rPr lang="en-GB" sz="2000" spc="-5" dirty="0">
                <a:latin typeface="Arial Nova" panose="020B0504020202020204" pitchFamily="34" charset="0"/>
                <a:cs typeface="Arial"/>
              </a:rPr>
              <a:t>Aid</a:t>
            </a:r>
            <a:r>
              <a:rPr lang="en-GB" sz="2000" spc="-245" dirty="0">
                <a:latin typeface="Arial Nova" panose="020B0504020202020204" pitchFamily="34" charset="0"/>
                <a:cs typeface="Arial"/>
              </a:rPr>
              <a:t> </a:t>
            </a:r>
            <a:r>
              <a:rPr lang="en-GB" sz="2000" spc="-95" dirty="0">
                <a:latin typeface="Arial Nova" panose="020B0504020202020204" pitchFamily="34" charset="0"/>
                <a:cs typeface="Arial"/>
              </a:rPr>
              <a:t>England</a:t>
            </a:r>
            <a:endParaRPr lang="en-GB" sz="2000" dirty="0">
              <a:latin typeface="Arial Nova" panose="020B0504020202020204" pitchFamily="34" charset="0"/>
              <a:cs typeface="Arial"/>
            </a:endParaRPr>
          </a:p>
          <a:p>
            <a:endParaRPr lang="en-GB" sz="2400" dirty="0">
              <a:latin typeface="Arial Nova" panose="020B0504020202020204" pitchFamily="34" charset="0"/>
            </a:endParaRPr>
          </a:p>
          <a:p>
            <a:endParaRPr lang="en-GB" sz="2400" dirty="0">
              <a:latin typeface="Arial Nova" panose="020B0504020202020204" pitchFamily="34" charset="0"/>
            </a:endParaRPr>
          </a:p>
        </p:txBody>
      </p:sp>
      <p:pic>
        <p:nvPicPr>
          <p:cNvPr id="7" name="Google Shape;121;p15">
            <a:extLst>
              <a:ext uri="{FF2B5EF4-FFF2-40B4-BE49-F238E27FC236}">
                <a16:creationId xmlns:a16="http://schemas.microsoft.com/office/drawing/2014/main" id="{C6BADAA1-68EB-4D3D-B8D6-55188B1242AC}"/>
              </a:ext>
            </a:extLst>
          </p:cNvPr>
          <p:cNvPicPr preferRelativeResize="0"/>
          <p:nvPr/>
        </p:nvPicPr>
        <p:blipFill>
          <a:blip r:embed="rId5">
            <a:alphaModFix/>
          </a:blip>
          <a:stretch>
            <a:fillRect/>
          </a:stretch>
        </p:blipFill>
        <p:spPr>
          <a:xfrm>
            <a:off x="8630427" y="5593758"/>
            <a:ext cx="1796453" cy="987981"/>
          </a:xfrm>
          <a:prstGeom prst="rect">
            <a:avLst/>
          </a:prstGeom>
          <a:noFill/>
          <a:ln>
            <a:noFill/>
          </a:ln>
        </p:spPr>
      </p:pic>
      <p:pic>
        <p:nvPicPr>
          <p:cNvPr id="9" name="Picture 8">
            <a:extLst>
              <a:ext uri="{FF2B5EF4-FFF2-40B4-BE49-F238E27FC236}">
                <a16:creationId xmlns:a16="http://schemas.microsoft.com/office/drawing/2014/main" id="{BCC854B3-22FD-45D0-ADAC-24ED17924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983" y="5382745"/>
            <a:ext cx="1410005" cy="1410005"/>
          </a:xfrm>
          <a:prstGeom prst="rect">
            <a:avLst/>
          </a:prstGeom>
        </p:spPr>
      </p:pic>
    </p:spTree>
    <p:extLst>
      <p:ext uri="{BB962C8B-B14F-4D97-AF65-F5344CB8AC3E}">
        <p14:creationId xmlns:p14="http://schemas.microsoft.com/office/powerpoint/2010/main" val="1447800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Boundaries</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6" name="TextBox 9">
            <a:extLst>
              <a:ext uri="{FF2B5EF4-FFF2-40B4-BE49-F238E27FC236}">
                <a16:creationId xmlns:a16="http://schemas.microsoft.com/office/drawing/2014/main" id="{A213917E-F544-4F8E-BEE2-C3633B9EF6D3}"/>
              </a:ext>
            </a:extLst>
          </p:cNvPr>
          <p:cNvSpPr txBox="1"/>
          <p:nvPr/>
        </p:nvSpPr>
        <p:spPr>
          <a:xfrm>
            <a:off x="5855709" y="1639220"/>
            <a:ext cx="5319821" cy="2677656"/>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US" sz="2400" dirty="0">
                <a:solidFill>
                  <a:srgbClr val="212121"/>
                </a:solidFill>
                <a:latin typeface="Lato Bold" panose="020F0502020204030203" pitchFamily="34" charset="0"/>
                <a:ea typeface="Lato Bold" panose="020F0502020204030203" pitchFamily="34" charset="0"/>
                <a:cs typeface="Lato Bold" panose="020F0502020204030203" pitchFamily="34" charset="0"/>
              </a:rPr>
              <a:t>Tips for communicating boundaries</a:t>
            </a:r>
            <a:r>
              <a:rPr lang="en-US" sz="2400" b="0" i="0" u="none" strike="noStrike" kern="1200" cap="none" spc="0" baseline="0" dirty="0">
                <a:solidFill>
                  <a:srgbClr val="212121"/>
                </a:solidFill>
                <a:uFillTx/>
                <a:latin typeface="Lato Bold" panose="020F0502020204030203" pitchFamily="34" charset="0"/>
                <a:ea typeface="Lato Bold" panose="020F0502020204030203" pitchFamily="34" charset="0"/>
                <a:cs typeface="Lato Bold" panose="020F0502020204030203"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Use clear, specific and non-judgmental language</a:t>
            </a:r>
          </a:p>
          <a:p>
            <a:pPr marL="285750" lvl="0" indent="-285750">
              <a:buSzPct val="100000"/>
              <a:buFont typeface="Lato" pitchFamily="34"/>
              <a:buChar char="‒"/>
              <a:defRPr sz="1800" b="0" i="0" u="none" strike="noStrike" kern="0" cap="none" spc="0" baseline="0">
                <a:solidFill>
                  <a:srgbClr val="000000"/>
                </a:solidFill>
                <a:uFillTx/>
              </a:defRPr>
            </a:pP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Focus on what you want or need from a situation</a:t>
            </a:r>
          </a:p>
          <a:p>
            <a:pPr marL="285750" lvl="0" indent="-285750">
              <a:buSzPct val="100000"/>
              <a:buFont typeface="Lato" pitchFamily="34"/>
              <a:buChar char="‒"/>
              <a:defRPr sz="1800" b="0" i="0" u="none" strike="noStrike" kern="0" cap="none" spc="0" baseline="0">
                <a:solidFill>
                  <a:srgbClr val="000000"/>
                </a:solidFill>
                <a:uFillTx/>
              </a:defRPr>
            </a:pP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Remember to </a:t>
            </a:r>
            <a:r>
              <a:rPr lang="en-US" dirty="0" err="1">
                <a:solidFill>
                  <a:srgbClr val="000000"/>
                </a:solidFill>
                <a:latin typeface="Lato" pitchFamily="34"/>
                <a:ea typeface="Lato" pitchFamily="34"/>
                <a:cs typeface="Lato" pitchFamily="34"/>
              </a:rPr>
              <a:t>empathise</a:t>
            </a:r>
            <a:r>
              <a:rPr lang="en-US" dirty="0">
                <a:solidFill>
                  <a:srgbClr val="000000"/>
                </a:solidFill>
                <a:latin typeface="Lato" pitchFamily="34"/>
                <a:ea typeface="Lato" pitchFamily="34"/>
                <a:cs typeface="Lato" pitchFamily="34"/>
              </a:rPr>
              <a:t>, hear and verbally reflect back the other’s needs and feelings </a:t>
            </a:r>
          </a:p>
        </p:txBody>
      </p:sp>
      <p:sp>
        <p:nvSpPr>
          <p:cNvPr id="8" name="TextBox 16">
            <a:extLst>
              <a:ext uri="{FF2B5EF4-FFF2-40B4-BE49-F238E27FC236}">
                <a16:creationId xmlns:a16="http://schemas.microsoft.com/office/drawing/2014/main" id="{7C98FCFC-E654-4B1A-88A6-301E52970F63}"/>
              </a:ext>
            </a:extLst>
          </p:cNvPr>
          <p:cNvSpPr txBox="1"/>
          <p:nvPr/>
        </p:nvSpPr>
        <p:spPr>
          <a:xfrm>
            <a:off x="440398" y="3739452"/>
            <a:ext cx="4654844" cy="23390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65AB31"/>
                </a:solidFill>
                <a:uFillTx/>
                <a:latin typeface="Arial" pitchFamily="34"/>
              </a:rPr>
              <a:t>“Boundaries are a part of self-care. They are healthy, normal, and necessary.”</a:t>
            </a:r>
            <a:br>
              <a:rPr lang="en-US" sz="1800" b="0" i="0" u="none" strike="noStrike" kern="1200" cap="none" spc="0" baseline="0" dirty="0">
                <a:solidFill>
                  <a:srgbClr val="000000"/>
                </a:solidFill>
                <a:uFillTx/>
                <a:latin typeface="Lato"/>
              </a:rPr>
            </a:br>
            <a:endParaRPr lang="en-GB" sz="1800" b="0" i="0" u="none" strike="noStrike" kern="1200" cap="none" spc="0" baseline="0" dirty="0">
              <a:solidFill>
                <a:srgbClr val="000000"/>
              </a:solidFill>
              <a:uFillTx/>
              <a:latin typeface="Lato"/>
            </a:endParaRPr>
          </a:p>
        </p:txBody>
      </p:sp>
    </p:spTree>
    <p:extLst>
      <p:ext uri="{BB962C8B-B14F-4D97-AF65-F5344CB8AC3E}">
        <p14:creationId xmlns:p14="http://schemas.microsoft.com/office/powerpoint/2010/main" val="40591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Connection</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7" name="TextBox 10">
            <a:extLst>
              <a:ext uri="{FF2B5EF4-FFF2-40B4-BE49-F238E27FC236}">
                <a16:creationId xmlns:a16="http://schemas.microsoft.com/office/drawing/2014/main" id="{D05EECCB-B34C-443C-8EED-8E3159CD7336}"/>
              </a:ext>
            </a:extLst>
          </p:cNvPr>
          <p:cNvSpPr txBox="1"/>
          <p:nvPr/>
        </p:nvSpPr>
        <p:spPr>
          <a:xfrm>
            <a:off x="684216" y="1714634"/>
            <a:ext cx="6685181" cy="323165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kern="0" dirty="0">
                <a:solidFill>
                  <a:srgbClr val="212121"/>
                </a:solidFill>
                <a:latin typeface="Lato Bold" panose="020F0502020204030203" pitchFamily="34" charset="0"/>
                <a:ea typeface="Lato Bold" panose="020F0502020204030203" pitchFamily="34" charset="0"/>
                <a:cs typeface="Lato Bold" panose="020F0502020204030203" pitchFamily="34" charset="0"/>
              </a:rPr>
              <a:t>According to Action for Happiness strengthening our relationships and building connections is essential for our happiness:</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ato"/>
              </a:rPr>
              <a:t>People with strong and broad social relationships are happier, healthier and live longer</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ato"/>
              </a:rPr>
              <a:t>Close relationships with family and friends provide love, meaning, support and increase our feelings of self worth</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ato"/>
              </a:rPr>
              <a:t>Broader networks bring a </a:t>
            </a:r>
            <a:r>
              <a:rPr lang="en-US" sz="1800" b="1" i="0" u="none" strike="noStrike" kern="1200" cap="none" spc="0" baseline="0" dirty="0">
                <a:solidFill>
                  <a:srgbClr val="000000"/>
                </a:solidFill>
                <a:uFillTx/>
                <a:latin typeface="Lato"/>
              </a:rPr>
              <a:t>sense of belonging</a:t>
            </a:r>
            <a:endParaRPr lang="en-US" sz="1800" b="0" i="0" u="none" strike="noStrike" kern="1200" cap="none" spc="0" baseline="0" dirty="0">
              <a:solidFill>
                <a:srgbClr val="000000"/>
              </a:solidFill>
              <a:uFillTx/>
              <a:latin typeface="Lato"/>
            </a:endParaRPr>
          </a:p>
        </p:txBody>
      </p:sp>
      <p:pic>
        <p:nvPicPr>
          <p:cNvPr id="9" name="Picture Placeholder 22" descr="Two people looking at a computer&#10;&#10;Description automatically generated with low confidence">
            <a:extLst>
              <a:ext uri="{FF2B5EF4-FFF2-40B4-BE49-F238E27FC236}">
                <a16:creationId xmlns:a16="http://schemas.microsoft.com/office/drawing/2014/main" id="{F94E82C5-6CFB-4A26-844C-1B185C5D0752}"/>
              </a:ext>
            </a:extLst>
          </p:cNvPr>
          <p:cNvPicPr>
            <a:picLocks noChangeAspect="1"/>
          </p:cNvPicPr>
          <p:nvPr/>
        </p:nvPicPr>
        <p:blipFill>
          <a:blip r:embed="rId3"/>
          <a:srcRect l="16667" r="16667"/>
          <a:stretch>
            <a:fillRect/>
          </a:stretch>
        </p:blipFill>
        <p:spPr>
          <a:xfrm>
            <a:off x="8383571" y="3178026"/>
            <a:ext cx="3124213" cy="3124213"/>
          </a:xfrm>
          <a:prstGeom prst="rect">
            <a:avLst/>
          </a:prstGeom>
          <a:noFill/>
          <a:ln>
            <a:noFill/>
          </a:ln>
        </p:spPr>
      </p:pic>
    </p:spTree>
    <p:extLst>
      <p:ext uri="{BB962C8B-B14F-4D97-AF65-F5344CB8AC3E}">
        <p14:creationId xmlns:p14="http://schemas.microsoft.com/office/powerpoint/2010/main" val="13582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Wellbeing before work</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6" name="TextBox 9">
            <a:extLst>
              <a:ext uri="{FF2B5EF4-FFF2-40B4-BE49-F238E27FC236}">
                <a16:creationId xmlns:a16="http://schemas.microsoft.com/office/drawing/2014/main" id="{A213917E-F544-4F8E-BEE2-C3633B9EF6D3}"/>
              </a:ext>
            </a:extLst>
          </p:cNvPr>
          <p:cNvSpPr txBox="1"/>
          <p:nvPr/>
        </p:nvSpPr>
        <p:spPr>
          <a:xfrm>
            <a:off x="4034172" y="1695261"/>
            <a:ext cx="8157828" cy="378565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GB" sz="2400" kern="0" dirty="0">
                <a:solidFill>
                  <a:srgbClr val="212121"/>
                </a:solidFill>
                <a:latin typeface="Lato Bold" panose="020F0502020204030203" pitchFamily="34" charset="0"/>
                <a:ea typeface="Lato Bold" panose="020F0502020204030203" pitchFamily="34" charset="0"/>
                <a:cs typeface="Lato Bold" panose="020F0502020204030203" pitchFamily="34" charset="0"/>
              </a:rPr>
              <a:t>Tips for 1:1 conversations (both virtual and in person)</a:t>
            </a:r>
            <a:r>
              <a:rPr lang="en-US" sz="2400" b="0" i="0" u="none" strike="noStrike" kern="1200" cap="none" spc="0" baseline="0" dirty="0">
                <a:solidFill>
                  <a:srgbClr val="212121"/>
                </a:solidFill>
                <a:uFillTx/>
                <a:latin typeface="Lato Bold" panose="020F0502020204030203" pitchFamily="34" charset="0"/>
                <a:ea typeface="Lato Bold" panose="020F0502020204030203" pitchFamily="34" charset="0"/>
                <a:cs typeface="Lato Bold" panose="020F0502020204030203"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Always start by discussing how people are feeling before talking about workloads</a:t>
            </a:r>
          </a:p>
          <a:p>
            <a:pPr lvl="0">
              <a:defRPr sz="1800" b="0" i="0" u="none" strike="noStrike" kern="0" cap="none" spc="0" baseline="0">
                <a:solidFill>
                  <a:srgbClr val="000000"/>
                </a:solidFill>
                <a:uFillTx/>
              </a:defRPr>
            </a:pP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Be present, eliminate distractions, and actively listen as if you were </a:t>
            </a:r>
            <a:r>
              <a:rPr lang="en-US" kern="0" dirty="0">
                <a:solidFill>
                  <a:srgbClr val="000000"/>
                </a:solidFill>
                <a:latin typeface="Lato" pitchFamily="34"/>
                <a:ea typeface="Lato" pitchFamily="34"/>
                <a:cs typeface="Lato" pitchFamily="34"/>
              </a:rPr>
              <a:t>physically together</a:t>
            </a:r>
          </a:p>
          <a:p>
            <a:pPr marL="285750" lvl="0" indent="-285750">
              <a:buSzPct val="100000"/>
              <a:buFont typeface="Lato" pitchFamily="34"/>
              <a:buChar char="‒"/>
              <a:defRPr sz="1800" b="0" i="0" u="none" strike="noStrike" kern="0" cap="none" spc="0" baseline="0">
                <a:solidFill>
                  <a:srgbClr val="000000"/>
                </a:solidFill>
                <a:uFillTx/>
              </a:defRPr>
            </a:pP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kern="0" dirty="0">
                <a:solidFill>
                  <a:srgbClr val="000000"/>
                </a:solidFill>
                <a:latin typeface="Lato" pitchFamily="34"/>
                <a:ea typeface="Lato" pitchFamily="34"/>
                <a:cs typeface="Lato" pitchFamily="34"/>
              </a:rPr>
              <a:t>Keep your language open and empathetic</a:t>
            </a: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endParaRPr lang="en-US"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kern="0" dirty="0">
                <a:solidFill>
                  <a:srgbClr val="000000"/>
                </a:solidFill>
                <a:latin typeface="Lato" pitchFamily="34"/>
                <a:ea typeface="Lato" pitchFamily="34"/>
                <a:cs typeface="Lato" pitchFamily="34"/>
              </a:rPr>
              <a:t>Not every conversation has to be a video call (for virtual settings)</a:t>
            </a:r>
          </a:p>
          <a:p>
            <a:pPr marL="285750" lvl="0" indent="-285750">
              <a:buSzPct val="100000"/>
              <a:buFont typeface="Lato" pitchFamily="34"/>
              <a:buChar char="‒"/>
              <a:defRPr sz="1800" b="0" i="0" u="none" strike="noStrike" kern="0" cap="none" spc="0" baseline="0">
                <a:solidFill>
                  <a:srgbClr val="000000"/>
                </a:solidFill>
                <a:uFillTx/>
              </a:defRPr>
            </a:pPr>
            <a:endParaRPr lang="en-US" kern="0" dirty="0">
              <a:solidFill>
                <a:srgbClr val="000000"/>
              </a:solidFill>
              <a:latin typeface="Lato" pitchFamily="34"/>
              <a:ea typeface="Lato" pitchFamily="34"/>
              <a:cs typeface="Lato" pitchFamily="34"/>
            </a:endParaRPr>
          </a:p>
          <a:p>
            <a:pPr marL="285750" lvl="0" indent="-285750">
              <a:buSzPct val="100000"/>
              <a:buFont typeface="Lato" pitchFamily="34"/>
              <a:buChar char="‒"/>
              <a:defRPr sz="1800" b="0" i="0" u="none" strike="noStrike" kern="0" cap="none" spc="0" baseline="0">
                <a:solidFill>
                  <a:srgbClr val="000000"/>
                </a:solidFill>
                <a:uFillTx/>
              </a:defRPr>
            </a:pPr>
            <a:r>
              <a:rPr lang="en-US" dirty="0">
                <a:solidFill>
                  <a:srgbClr val="000000"/>
                </a:solidFill>
                <a:latin typeface="Lato" pitchFamily="34"/>
                <a:ea typeface="Lato" pitchFamily="34"/>
                <a:cs typeface="Lato" pitchFamily="34"/>
              </a:rPr>
              <a:t>Remember whe</a:t>
            </a:r>
            <a:r>
              <a:rPr lang="en-US" kern="0" dirty="0">
                <a:solidFill>
                  <a:srgbClr val="000000"/>
                </a:solidFill>
                <a:latin typeface="Lato" pitchFamily="34"/>
                <a:ea typeface="Lato" pitchFamily="34"/>
                <a:cs typeface="Lato" pitchFamily="34"/>
              </a:rPr>
              <a:t>re further support can be accessed</a:t>
            </a:r>
            <a:endParaRPr lang="en-US" dirty="0">
              <a:solidFill>
                <a:srgbClr val="000000"/>
              </a:solidFill>
              <a:latin typeface="Lato" pitchFamily="34"/>
              <a:ea typeface="Lato" pitchFamily="34"/>
              <a:cs typeface="Lato" pitchFamily="34"/>
            </a:endParaRPr>
          </a:p>
        </p:txBody>
      </p:sp>
      <p:pic>
        <p:nvPicPr>
          <p:cNvPr id="5" name="Picture 4">
            <a:extLst>
              <a:ext uri="{FF2B5EF4-FFF2-40B4-BE49-F238E27FC236}">
                <a16:creationId xmlns:a16="http://schemas.microsoft.com/office/drawing/2014/main" id="{63FB7532-F247-4B3E-B4FE-45504A6A1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27" y="1813502"/>
            <a:ext cx="2874580" cy="4311869"/>
          </a:xfrm>
          <a:prstGeom prst="rect">
            <a:avLst/>
          </a:prstGeom>
        </p:spPr>
      </p:pic>
    </p:spTree>
    <p:extLst>
      <p:ext uri="{BB962C8B-B14F-4D97-AF65-F5344CB8AC3E}">
        <p14:creationId xmlns:p14="http://schemas.microsoft.com/office/powerpoint/2010/main" val="168045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96C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4A6998-F216-46B8-9F6A-C44155C578B6}"/>
              </a:ext>
            </a:extLst>
          </p:cNvPr>
          <p:cNvPicPr>
            <a:picLocks noChangeAspect="1"/>
          </p:cNvPicPr>
          <p:nvPr/>
        </p:nvPicPr>
        <p:blipFill rotWithShape="1">
          <a:blip r:embed="rId3">
            <a:extLst>
              <a:ext uri="{28A0092B-C50C-407E-A947-70E740481C1C}">
                <a14:useLocalDpi xmlns:a14="http://schemas.microsoft.com/office/drawing/2010/main" val="0"/>
              </a:ext>
            </a:extLst>
          </a:blip>
          <a:srcRect b="27482"/>
          <a:stretch/>
        </p:blipFill>
        <p:spPr>
          <a:xfrm>
            <a:off x="7963696" y="3641738"/>
            <a:ext cx="5329949" cy="3610664"/>
          </a:xfrm>
          <a:prstGeom prst="rect">
            <a:avLst/>
          </a:prstGeom>
          <a:noFill/>
          <a:effectLst>
            <a:reflection endPos="0" dist="50800" dir="5400000" sy="-100000" algn="bl" rotWithShape="0"/>
          </a:effectLst>
        </p:spPr>
      </p:pic>
      <p:sp>
        <p:nvSpPr>
          <p:cNvPr id="8" name="Rectangle 7">
            <a:extLst>
              <a:ext uri="{FF2B5EF4-FFF2-40B4-BE49-F238E27FC236}">
                <a16:creationId xmlns:a16="http://schemas.microsoft.com/office/drawing/2014/main" id="{4018165A-2FA4-4363-87A6-E34307E23C8B}"/>
              </a:ext>
            </a:extLst>
          </p:cNvPr>
          <p:cNvSpPr/>
          <p:nvPr/>
        </p:nvSpPr>
        <p:spPr>
          <a:xfrm>
            <a:off x="7827666" y="3216262"/>
            <a:ext cx="4364334" cy="3641738"/>
          </a:xfrm>
          <a:prstGeom prst="rect">
            <a:avLst/>
          </a:prstGeom>
          <a:solidFill>
            <a:srgbClr val="2896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410F24C7-987D-46AC-B89D-469CBA365398}"/>
              </a:ext>
            </a:extLst>
          </p:cNvPr>
          <p:cNvSpPr txBox="1">
            <a:spLocks/>
          </p:cNvSpPr>
          <p:nvPr/>
        </p:nvSpPr>
        <p:spPr>
          <a:xfrm>
            <a:off x="827504" y="1230521"/>
            <a:ext cx="963282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rPr>
              <a:t>Resources and exercises for you and your teams</a:t>
            </a:r>
            <a:endParaRPr kumimoji="0" lang="en-GB" sz="4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5874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Weekly wellbeing check up</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4" name="Picture 3">
            <a:extLst>
              <a:ext uri="{FF2B5EF4-FFF2-40B4-BE49-F238E27FC236}">
                <a16:creationId xmlns:a16="http://schemas.microsoft.com/office/drawing/2014/main" id="{E0F3C87C-EAD0-4F9F-9A42-2A701B1CEE0D}"/>
              </a:ext>
            </a:extLst>
          </p:cNvPr>
          <p:cNvPicPr>
            <a:picLocks noChangeAspect="1"/>
          </p:cNvPicPr>
          <p:nvPr/>
        </p:nvPicPr>
        <p:blipFill>
          <a:blip r:embed="rId3"/>
          <a:stretch>
            <a:fillRect/>
          </a:stretch>
        </p:blipFill>
        <p:spPr>
          <a:xfrm>
            <a:off x="1760185" y="1769638"/>
            <a:ext cx="8671629" cy="4697443"/>
          </a:xfrm>
          <a:prstGeom prst="rect">
            <a:avLst/>
          </a:prstGeom>
        </p:spPr>
      </p:pic>
    </p:spTree>
    <p:extLst>
      <p:ext uri="{BB962C8B-B14F-4D97-AF65-F5344CB8AC3E}">
        <p14:creationId xmlns:p14="http://schemas.microsoft.com/office/powerpoint/2010/main" val="97627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Empower half hour</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5" name="Picture 5">
            <a:extLst>
              <a:ext uri="{FF2B5EF4-FFF2-40B4-BE49-F238E27FC236}">
                <a16:creationId xmlns:a16="http://schemas.microsoft.com/office/drawing/2014/main" id="{DBDE3884-12DF-4168-B08F-798BAB416BE4}"/>
              </a:ext>
            </a:extLst>
          </p:cNvPr>
          <p:cNvPicPr>
            <a:picLocks noChangeAspect="1"/>
          </p:cNvPicPr>
          <p:nvPr/>
        </p:nvPicPr>
        <p:blipFill>
          <a:blip r:embed="rId3"/>
          <a:stretch>
            <a:fillRect/>
          </a:stretch>
        </p:blipFill>
        <p:spPr>
          <a:xfrm>
            <a:off x="6797340" y="1603721"/>
            <a:ext cx="4369398" cy="4989032"/>
          </a:xfrm>
          <a:prstGeom prst="rect">
            <a:avLst/>
          </a:prstGeom>
          <a:noFill/>
          <a:ln cap="flat">
            <a:noFill/>
          </a:ln>
        </p:spPr>
      </p:pic>
      <p:sp>
        <p:nvSpPr>
          <p:cNvPr id="6" name="TextBox 16">
            <a:extLst>
              <a:ext uri="{FF2B5EF4-FFF2-40B4-BE49-F238E27FC236}">
                <a16:creationId xmlns:a16="http://schemas.microsoft.com/office/drawing/2014/main" id="{34261A2F-99E4-4415-A4F7-A2CF46D09521}"/>
              </a:ext>
            </a:extLst>
          </p:cNvPr>
          <p:cNvSpPr txBox="1"/>
          <p:nvPr/>
        </p:nvSpPr>
        <p:spPr>
          <a:xfrm>
            <a:off x="835045" y="3174907"/>
            <a:ext cx="4717480" cy="1846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65AB31"/>
                </a:solidFill>
                <a:uFillTx/>
                <a:latin typeface="Arial" pitchFamily="34"/>
              </a:rPr>
              <a:t>30-minute activities to boost your wellbeing during the workday</a:t>
            </a:r>
            <a:br>
              <a:rPr lang="en-US" sz="1800" b="0" i="0" u="none" strike="noStrike" kern="1200" cap="none" spc="0" baseline="0" dirty="0">
                <a:solidFill>
                  <a:srgbClr val="000000"/>
                </a:solidFill>
                <a:uFillTx/>
                <a:latin typeface="Lato"/>
              </a:rPr>
            </a:br>
            <a:endParaRPr lang="en-GB" sz="1800" b="0" i="0" u="none" strike="noStrike" kern="1200" cap="none" spc="0" baseline="0" dirty="0">
              <a:solidFill>
                <a:srgbClr val="000000"/>
              </a:solidFill>
              <a:uFillTx/>
              <a:latin typeface="Lato"/>
            </a:endParaRPr>
          </a:p>
        </p:txBody>
      </p:sp>
    </p:spTree>
    <p:extLst>
      <p:ext uri="{BB962C8B-B14F-4D97-AF65-F5344CB8AC3E}">
        <p14:creationId xmlns:p14="http://schemas.microsoft.com/office/powerpoint/2010/main" val="35993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10 Keys to Happier Living</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7" name="TextBox 16">
            <a:extLst>
              <a:ext uri="{FF2B5EF4-FFF2-40B4-BE49-F238E27FC236}">
                <a16:creationId xmlns:a16="http://schemas.microsoft.com/office/drawing/2014/main" id="{E8B12019-7AA0-4B0B-B023-73A67863B7E3}"/>
              </a:ext>
            </a:extLst>
          </p:cNvPr>
          <p:cNvSpPr txBox="1"/>
          <p:nvPr/>
        </p:nvSpPr>
        <p:spPr>
          <a:xfrm>
            <a:off x="6608404" y="2965222"/>
            <a:ext cx="4654844" cy="23083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65AB31"/>
                </a:solidFill>
                <a:uFillTx/>
                <a:latin typeface="Arial" pitchFamily="34"/>
              </a:rPr>
              <a:t>Everyone’s path to happiness is different, but evidence suggests that these 10 Keys consistently tend to have a positive impact on wellbeing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0" cap="none" spc="0" baseline="0" dirty="0">
              <a:solidFill>
                <a:srgbClr val="65AB31"/>
              </a:solidFill>
              <a:uFillTx/>
              <a:latin typeface="Arial" pitchFamily="34"/>
            </a:endParaRPr>
          </a:p>
        </p:txBody>
      </p:sp>
      <p:pic>
        <p:nvPicPr>
          <p:cNvPr id="8" name="Picture 7">
            <a:extLst>
              <a:ext uri="{FF2B5EF4-FFF2-40B4-BE49-F238E27FC236}">
                <a16:creationId xmlns:a16="http://schemas.microsoft.com/office/drawing/2014/main" id="{2F1045DE-1A51-4F70-9423-F39C56AEAE36}"/>
              </a:ext>
            </a:extLst>
          </p:cNvPr>
          <p:cNvPicPr>
            <a:picLocks noChangeAspect="1"/>
          </p:cNvPicPr>
          <p:nvPr/>
        </p:nvPicPr>
        <p:blipFill>
          <a:blip r:embed="rId4"/>
          <a:stretch>
            <a:fillRect/>
          </a:stretch>
        </p:blipFill>
        <p:spPr>
          <a:xfrm>
            <a:off x="1374104" y="1639220"/>
            <a:ext cx="3948435" cy="4960325"/>
          </a:xfrm>
          <a:prstGeom prst="rect">
            <a:avLst/>
          </a:prstGeom>
          <a:noFill/>
          <a:ln cap="flat">
            <a:noFill/>
          </a:ln>
        </p:spPr>
      </p:pic>
    </p:spTree>
    <p:extLst>
      <p:ext uri="{BB962C8B-B14F-4D97-AF65-F5344CB8AC3E}">
        <p14:creationId xmlns:p14="http://schemas.microsoft.com/office/powerpoint/2010/main" val="335530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BA85DD-2D9B-4799-B841-C37922B5E0E6}"/>
              </a:ext>
            </a:extLst>
          </p:cNvPr>
          <p:cNvSpPr/>
          <p:nvPr/>
        </p:nvSpPr>
        <p:spPr>
          <a:xfrm>
            <a:off x="0" y="313657"/>
            <a:ext cx="12192000" cy="1043609"/>
          </a:xfrm>
          <a:prstGeom prst="rect">
            <a:avLst/>
          </a:prstGeom>
          <a:solidFill>
            <a:srgbClr val="65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About My Whole Self</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2" name="Graphic 34">
            <a:extLst>
              <a:ext uri="{FF2B5EF4-FFF2-40B4-BE49-F238E27FC236}">
                <a16:creationId xmlns:a16="http://schemas.microsoft.com/office/drawing/2014/main" id="{83838D83-B73A-4F1D-80F2-AAF431B79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1646" y="1944087"/>
            <a:ext cx="5857993" cy="3874660"/>
          </a:xfrm>
          <a:prstGeom prst="rect">
            <a:avLst/>
          </a:prstGeom>
          <a:noFill/>
          <a:ln cap="flat">
            <a:noFill/>
          </a:ln>
        </p:spPr>
      </p:pic>
      <p:pic>
        <p:nvPicPr>
          <p:cNvPr id="3" name="Graphic 10">
            <a:extLst>
              <a:ext uri="{FF2B5EF4-FFF2-40B4-BE49-F238E27FC236}">
                <a16:creationId xmlns:a16="http://schemas.microsoft.com/office/drawing/2014/main" id="{AB2311DD-94BD-426A-9CA8-679B243476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54644">
            <a:off x="10893657" y="-342322"/>
            <a:ext cx="1588230" cy="1588230"/>
          </a:xfrm>
          <a:prstGeom prst="rect">
            <a:avLst/>
          </a:prstGeom>
          <a:noFill/>
          <a:ln cap="flat">
            <a:noFill/>
          </a:ln>
        </p:spPr>
      </p:pic>
      <p:pic>
        <p:nvPicPr>
          <p:cNvPr id="4" name="Graphic 9">
            <a:extLst>
              <a:ext uri="{FF2B5EF4-FFF2-40B4-BE49-F238E27FC236}">
                <a16:creationId xmlns:a16="http://schemas.microsoft.com/office/drawing/2014/main" id="{601512F7-A865-46BB-8309-9A0A25BAF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54644">
            <a:off x="670466" y="6126974"/>
            <a:ext cx="1261049" cy="1261049"/>
          </a:xfrm>
          <a:prstGeom prst="rect">
            <a:avLst/>
          </a:prstGeom>
          <a:noFill/>
          <a:ln cap="flat">
            <a:noFill/>
          </a:ln>
        </p:spPr>
      </p:pic>
      <p:pic>
        <p:nvPicPr>
          <p:cNvPr id="6" name="Graphic 8">
            <a:extLst>
              <a:ext uri="{FF2B5EF4-FFF2-40B4-BE49-F238E27FC236}">
                <a16:creationId xmlns:a16="http://schemas.microsoft.com/office/drawing/2014/main" id="{A2166F43-C3ED-42EC-9AF7-DA0E950FA5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85103">
            <a:off x="-913443" y="5182710"/>
            <a:ext cx="1942103" cy="1942103"/>
          </a:xfrm>
          <a:prstGeom prst="rect">
            <a:avLst/>
          </a:prstGeom>
          <a:noFill/>
          <a:ln cap="flat">
            <a:noFill/>
          </a:ln>
        </p:spPr>
      </p:pic>
      <p:sp>
        <p:nvSpPr>
          <p:cNvPr id="8" name="TextBox 17">
            <a:extLst>
              <a:ext uri="{FF2B5EF4-FFF2-40B4-BE49-F238E27FC236}">
                <a16:creationId xmlns:a16="http://schemas.microsoft.com/office/drawing/2014/main" id="{360D438E-76F9-486C-9A83-7499698E1405}"/>
              </a:ext>
            </a:extLst>
          </p:cNvPr>
          <p:cNvSpPr txBox="1"/>
          <p:nvPr/>
        </p:nvSpPr>
        <p:spPr>
          <a:xfrm>
            <a:off x="3322554" y="2070585"/>
            <a:ext cx="5736186" cy="3631759"/>
          </a:xfrm>
          <a:prstGeom prst="rect">
            <a:avLst/>
          </a:prstGeom>
          <a:noFill/>
          <a:ln cap="flat">
            <a:noFill/>
          </a:ln>
        </p:spPr>
        <p:txBody>
          <a:bodyPr vert="horz" wrap="square" lIns="91440" tIns="45720" rIns="91440" bIns="45720" anchor="t" anchorCtr="0" compatLnSpc="1">
            <a:spAutoFit/>
          </a:bodyPr>
          <a:lstStyle/>
          <a:p>
            <a:pPr marL="182559" marR="0" lvl="0" indent="-182559"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Lato Bold" pitchFamily="34"/>
                <a:ea typeface="Lato Bold" pitchFamily="34"/>
                <a:cs typeface="Lato Bold" pitchFamily="34"/>
              </a:rPr>
              <a:t>Why?</a:t>
            </a:r>
            <a:r>
              <a:rPr kumimoji="0" lang="en-US" sz="1800" b="0" i="0" u="none" strike="noStrike" kern="1200" cap="none" spc="0" normalizeH="0" baseline="0" noProof="0">
                <a:ln>
                  <a:noFill/>
                </a:ln>
                <a:solidFill>
                  <a:srgbClr val="FFFFFF"/>
                </a:solidFill>
                <a:effectLst/>
                <a:uLnTx/>
                <a:uFillTx/>
                <a:latin typeface="Lato Bold" pitchFamily="34"/>
                <a:ea typeface="Lato Bold" pitchFamily="34"/>
                <a:cs typeface="Lato Bold" pitchFamily="34"/>
              </a:rPr>
              <a:t>​</a:t>
            </a:r>
          </a:p>
          <a:p>
            <a:pPr marL="182559" marR="0" lvl="0" indent="-182559"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Lato" pitchFamily="34"/>
                <a:ea typeface="Lato" pitchFamily="34"/>
                <a:cs typeface="Lato" pitchFamily="34"/>
              </a:rPr>
              <a:t>Wherever you are working from, feeling supported to choose to bring your whole self to work is better for wellbeing and better for business. The highest performing workplaces are supportive and inclusive. </a:t>
            </a:r>
          </a:p>
          <a:p>
            <a:pPr marL="182559" marR="0" lvl="0" indent="-182559"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Lato" pitchFamily="34"/>
                <a:ea typeface="Lato" pitchFamily="34"/>
                <a:cs typeface="Lato" pitchFamily="34"/>
              </a:rPr>
              <a:t>‘Psychological safety’ is one of the 5 key elements that makes for a high performing team (Google’s </a:t>
            </a:r>
            <a:r>
              <a:rPr kumimoji="0" lang="en-GB" sz="1600" b="1" i="0" u="none" strike="noStrike" kern="0" cap="none" spc="0" normalizeH="0" baseline="0" noProof="0">
                <a:ln>
                  <a:noFill/>
                </a:ln>
                <a:solidFill>
                  <a:srgbClr val="FFFFFF"/>
                </a:solidFill>
                <a:effectLst/>
                <a:uLnTx/>
                <a:uFillTx/>
                <a:latin typeface="Lato" pitchFamily="34"/>
                <a:ea typeface="Lato" pitchFamily="34"/>
                <a:cs typeface="Lato" pitchFamily="34"/>
                <a:hlinkClick r:id="rId9"/>
              </a:rPr>
              <a:t>Project Aristotle</a:t>
            </a:r>
            <a:r>
              <a:rPr kumimoji="0" lang="en-GB" sz="1600" b="1" i="0" u="none" strike="noStrike" kern="0" cap="none" spc="0" normalizeH="0" baseline="0" noProof="0">
                <a:ln>
                  <a:noFill/>
                </a:ln>
                <a:solidFill>
                  <a:srgbClr val="FFFFFF"/>
                </a:solidFill>
                <a:effectLst/>
                <a:uLnTx/>
                <a:uFillTx/>
                <a:latin typeface="Lato" pitchFamily="34"/>
                <a:ea typeface="Lato" pitchFamily="34"/>
                <a:cs typeface="Lato" pitchFamily="34"/>
              </a:rPr>
              <a:t>). This occurs when a team feels safe enough to take risks and be vulnerable with one another.</a:t>
            </a:r>
          </a:p>
          <a:p>
            <a:pPr marL="182559" marR="0" lvl="0" indent="-182559"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Lato" pitchFamily="34"/>
                <a:ea typeface="Lato" pitchFamily="34"/>
                <a:cs typeface="Lato" pitchFamily="34"/>
              </a:rPr>
              <a:t>Doing so enables people to focus on the job in hand, supports mental health and wellbeing, and boosts productivity through innovation.</a:t>
            </a:r>
          </a:p>
          <a:p>
            <a:pPr marL="182559" marR="0" lvl="0" indent="-182559"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endParaRPr kumimoji="0" lang="en-GB" sz="1600" b="1" i="0" u="none" strike="noStrike" kern="1200" cap="none" spc="0" normalizeH="0" baseline="0" noProof="0">
              <a:ln>
                <a:noFill/>
              </a:ln>
              <a:solidFill>
                <a:srgbClr val="FFFFFF"/>
              </a:solidFill>
              <a:effectLst/>
              <a:uLnTx/>
              <a:uFillTx/>
              <a:latin typeface="Lato" pitchFamily="34"/>
              <a:ea typeface="Lato" pitchFamily="34"/>
              <a:cs typeface="Lato" pitchFamily="34"/>
            </a:endParaRPr>
          </a:p>
        </p:txBody>
      </p:sp>
      <p:sp>
        <p:nvSpPr>
          <p:cNvPr id="9" name="Rectangle 13">
            <a:extLst>
              <a:ext uri="{FF2B5EF4-FFF2-40B4-BE49-F238E27FC236}">
                <a16:creationId xmlns:a16="http://schemas.microsoft.com/office/drawing/2014/main" id="{F1CBF5F1-E1FA-4FA8-B272-D5EB81069579}"/>
              </a:ext>
            </a:extLst>
          </p:cNvPr>
          <p:cNvSpPr/>
          <p:nvPr/>
        </p:nvSpPr>
        <p:spPr>
          <a:xfrm>
            <a:off x="1030574" y="4377260"/>
            <a:ext cx="10320147" cy="1842360"/>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eaLnBrk="1" fontAlgn="auto" latinLnBrk="0" hangingPunct="1">
              <a:lnSpc>
                <a:spcPct val="100000"/>
              </a:lnSpc>
              <a:spcBef>
                <a:spcPts val="0"/>
              </a:spcBef>
              <a:spcAft>
                <a:spcPts val="100"/>
              </a:spcAft>
              <a:buClrTx/>
              <a:buSzPct val="100000"/>
              <a:buFont typeface="Calibri" pitchFamily="34"/>
              <a:buChar char="-"/>
              <a:tabLst/>
              <a:defRPr sz="1800" b="0" i="0" u="none" strike="noStrike" kern="0" cap="none" spc="0" baseline="0">
                <a:solidFill>
                  <a:srgbClr val="000000"/>
                </a:solidFill>
                <a:uFillTx/>
              </a:defRPr>
            </a:pPr>
            <a:endParaRPr kumimoji="0" lang="en-GB" sz="1400" b="0" i="0" u="none" strike="noStrike" kern="1200" cap="none" spc="0" normalizeH="0" baseline="0" noProof="0">
              <a:ln>
                <a:noFill/>
              </a:ln>
              <a:solidFill>
                <a:srgbClr val="000000"/>
              </a:solidFill>
              <a:effectLst/>
              <a:uLnTx/>
              <a:uFillTx/>
              <a:latin typeface="Lato" pitchFamily="34"/>
              <a:ea typeface="Lato" pitchFamily="34"/>
              <a:cs typeface="Lato" pitchFamily="34"/>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F20D8159-2CA7-4676-85E4-634DB636CB0B}"/>
              </a:ext>
            </a:extLst>
          </p:cNvPr>
          <p:cNvSpPr txBox="1"/>
          <p:nvPr/>
        </p:nvSpPr>
        <p:spPr>
          <a:xfrm>
            <a:off x="433855" y="6112937"/>
            <a:ext cx="450634" cy="242160"/>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B8462CD-F824-490A-8254-5F3CC66969C8}"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GB" sz="1000" b="1" i="0" u="none" strike="noStrike" kern="1200" cap="none" spc="0" normalizeH="0" baseline="0" noProof="0">
              <a:ln>
                <a:noFill/>
              </a:ln>
              <a:solidFill>
                <a:srgbClr val="000000"/>
              </a:solidFill>
              <a:effectLst/>
              <a:uLnTx/>
              <a:uFillTx/>
              <a:latin typeface="Lato"/>
              <a:ea typeface="+mn-ea"/>
              <a:cs typeface="+mn-cs"/>
            </a:endParaRPr>
          </a:p>
        </p:txBody>
      </p:sp>
      <p:pic>
        <p:nvPicPr>
          <p:cNvPr id="4" name="Graphic 9">
            <a:extLst>
              <a:ext uri="{FF2B5EF4-FFF2-40B4-BE49-F238E27FC236}">
                <a16:creationId xmlns:a16="http://schemas.microsoft.com/office/drawing/2014/main" id="{677C6774-F1DA-47C7-90A9-C54C234C6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670466" y="6126974"/>
            <a:ext cx="1261049" cy="1261049"/>
          </a:xfrm>
          <a:prstGeom prst="rect">
            <a:avLst/>
          </a:prstGeom>
          <a:noFill/>
          <a:ln cap="flat">
            <a:noFill/>
          </a:ln>
        </p:spPr>
      </p:pic>
      <p:pic>
        <p:nvPicPr>
          <p:cNvPr id="5" name="Graphic 5">
            <a:extLst>
              <a:ext uri="{FF2B5EF4-FFF2-40B4-BE49-F238E27FC236}">
                <a16:creationId xmlns:a16="http://schemas.microsoft.com/office/drawing/2014/main" id="{ED402F6F-9FD2-477E-9FA9-72CC83D9C7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85103">
            <a:off x="-913443" y="5182710"/>
            <a:ext cx="1942103" cy="1942103"/>
          </a:xfrm>
          <a:prstGeom prst="rect">
            <a:avLst/>
          </a:prstGeom>
          <a:noFill/>
          <a:ln cap="flat">
            <a:noFill/>
          </a:ln>
        </p:spPr>
      </p:pic>
      <p:pic>
        <p:nvPicPr>
          <p:cNvPr id="6" name="Picture 2">
            <a:extLst>
              <a:ext uri="{FF2B5EF4-FFF2-40B4-BE49-F238E27FC236}">
                <a16:creationId xmlns:a16="http://schemas.microsoft.com/office/drawing/2014/main" id="{2D6164B3-AB97-4F05-83F5-11AF6422D61F}"/>
              </a:ext>
            </a:extLst>
          </p:cNvPr>
          <p:cNvPicPr>
            <a:picLocks noChangeAspect="1"/>
          </p:cNvPicPr>
          <p:nvPr/>
        </p:nvPicPr>
        <p:blipFill>
          <a:blip r:embed="rId7"/>
          <a:srcRect l="6178" t="11253" r="5261" b="1427"/>
          <a:stretch>
            <a:fillRect/>
          </a:stretch>
        </p:blipFill>
        <p:spPr>
          <a:xfrm>
            <a:off x="3397079" y="1694935"/>
            <a:ext cx="5397841" cy="3900614"/>
          </a:xfrm>
          <a:prstGeom prst="rect">
            <a:avLst/>
          </a:prstGeom>
          <a:noFill/>
          <a:ln cap="flat">
            <a:noFill/>
          </a:ln>
        </p:spPr>
      </p:pic>
      <p:sp>
        <p:nvSpPr>
          <p:cNvPr id="7" name="TextBox 10">
            <a:extLst>
              <a:ext uri="{FF2B5EF4-FFF2-40B4-BE49-F238E27FC236}">
                <a16:creationId xmlns:a16="http://schemas.microsoft.com/office/drawing/2014/main" id="{9C7976E9-DD99-450B-84FC-9883ECCC3420}"/>
              </a:ext>
            </a:extLst>
          </p:cNvPr>
          <p:cNvSpPr txBox="1"/>
          <p:nvPr/>
        </p:nvSpPr>
        <p:spPr>
          <a:xfrm>
            <a:off x="2168124" y="5830598"/>
            <a:ext cx="786692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sz="1800" b="0" i="0" u="none" strike="noStrike" kern="0" cap="none" spc="0" baseline="0">
                <a:solidFill>
                  <a:srgbClr val="000000"/>
                </a:solidFill>
                <a:uFillTx/>
              </a:defRPr>
            </a:pPr>
            <a:r>
              <a:rPr kumimoji="0" lang="en-GB" sz="1800" b="0" i="0" u="none" strike="noStrike" kern="0" cap="none" spc="0" normalizeH="0" baseline="0" noProof="0">
                <a:ln>
                  <a:noFill/>
                </a:ln>
                <a:solidFill>
                  <a:srgbClr val="000000"/>
                </a:solidFill>
                <a:effectLst/>
                <a:uLnTx/>
                <a:uFillTx/>
                <a:latin typeface="Lato Bold" pitchFamily="34"/>
                <a:ea typeface="Lato Bold" pitchFamily="34"/>
                <a:cs typeface="Lato Bold" pitchFamily="34"/>
              </a:rPr>
              <a:t>Download more information including the My Whole Self toolkit: </a:t>
            </a:r>
            <a:r>
              <a:rPr kumimoji="0" lang="en-GB" sz="1800" b="0" i="0" u="none" strike="noStrike" kern="0" cap="none" spc="0" normalizeH="0" baseline="0" noProof="0">
                <a:ln>
                  <a:noFill/>
                </a:ln>
                <a:solidFill>
                  <a:srgbClr val="000000"/>
                </a:solidFill>
                <a:effectLst/>
                <a:uLnTx/>
                <a:uFillTx/>
                <a:latin typeface="Lato Bold" pitchFamily="34"/>
                <a:ea typeface="Lato Bold" pitchFamily="34"/>
                <a:cs typeface="Lato Bold" pitchFamily="34"/>
                <a:hlinkClick r:id="rId8"/>
              </a:rPr>
              <a:t>www.</a:t>
            </a:r>
            <a:r>
              <a:rPr kumimoji="0" lang="en-GB" sz="1800" b="1" i="0" u="none" strike="noStrike" kern="0" cap="none" spc="0" normalizeH="0" baseline="0" noProof="0">
                <a:ln>
                  <a:noFill/>
                </a:ln>
                <a:solidFill>
                  <a:srgbClr val="000000"/>
                </a:solidFill>
                <a:effectLst/>
                <a:uLnTx/>
                <a:uFillTx/>
                <a:latin typeface="Lato Bold" pitchFamily="34"/>
                <a:ea typeface="Lato Bold" pitchFamily="34"/>
                <a:cs typeface="Lato Bold" pitchFamily="34"/>
                <a:hlinkClick r:id="rId8"/>
              </a:rPr>
              <a:t>mhfaengland.org/my-whole-self</a:t>
            </a:r>
            <a:r>
              <a:rPr kumimoji="0" lang="en-GB" sz="1800" b="1" i="0" u="none" strike="noStrike" kern="0" cap="none" spc="0" normalizeH="0" baseline="0" noProof="0">
                <a:ln>
                  <a:noFill/>
                </a:ln>
                <a:solidFill>
                  <a:srgbClr val="000000"/>
                </a:solidFill>
                <a:effectLst/>
                <a:uLnTx/>
                <a:uFillTx/>
                <a:latin typeface="Lato Bold" pitchFamily="34"/>
                <a:ea typeface="Lato Bold" pitchFamily="34"/>
                <a:cs typeface="Lato Bold" pitchFamily="34"/>
              </a:rPr>
              <a:t> </a:t>
            </a:r>
            <a:endParaRPr kumimoji="0" lang="en-GB" sz="1800" b="0" i="0" u="none" strike="noStrike" kern="0" cap="none" spc="0" normalizeH="0" baseline="0" noProof="0">
              <a:ln>
                <a:noFill/>
              </a:ln>
              <a:solidFill>
                <a:srgbClr val="000000"/>
              </a:solidFill>
              <a:effectLst/>
              <a:uLnTx/>
              <a:uFillTx/>
              <a:latin typeface="Lato Bold" pitchFamily="34"/>
              <a:ea typeface="Lato Bold" pitchFamily="34"/>
              <a:cs typeface="Lato Bold" pitchFamily="34"/>
            </a:endParaRPr>
          </a:p>
        </p:txBody>
      </p:sp>
      <p:sp>
        <p:nvSpPr>
          <p:cNvPr id="8" name="Rectangle 7">
            <a:extLst>
              <a:ext uri="{FF2B5EF4-FFF2-40B4-BE49-F238E27FC236}">
                <a16:creationId xmlns:a16="http://schemas.microsoft.com/office/drawing/2014/main" id="{89E10873-8AB8-4A84-8347-7200F5C2526B}"/>
              </a:ext>
            </a:extLst>
          </p:cNvPr>
          <p:cNvSpPr/>
          <p:nvPr/>
        </p:nvSpPr>
        <p:spPr>
          <a:xfrm>
            <a:off x="0" y="313657"/>
            <a:ext cx="12192000" cy="1043609"/>
          </a:xfrm>
          <a:prstGeom prst="rect">
            <a:avLst/>
          </a:prstGeom>
          <a:solidFill>
            <a:srgbClr val="65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The My Whole Self MOT</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3" name="Graphic 10">
            <a:extLst>
              <a:ext uri="{FF2B5EF4-FFF2-40B4-BE49-F238E27FC236}">
                <a16:creationId xmlns:a16="http://schemas.microsoft.com/office/drawing/2014/main" id="{F7DD212F-D860-461F-9A1B-3C9F6515CF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10893657" y="-342322"/>
            <a:ext cx="1588230" cy="1588230"/>
          </a:xfrm>
          <a:prstGeom prst="rect">
            <a:avLst/>
          </a:prstGeom>
          <a:noFill/>
          <a:ln cap="flat">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4;p13">
            <a:extLst>
              <a:ext uri="{FF2B5EF4-FFF2-40B4-BE49-F238E27FC236}">
                <a16:creationId xmlns:a16="http://schemas.microsoft.com/office/drawing/2014/main" id="{98323E65-D641-4157-800A-3B1D2419E709}"/>
              </a:ext>
            </a:extLst>
          </p:cNvPr>
          <p:cNvPicPr preferRelativeResize="0"/>
          <p:nvPr/>
        </p:nvPicPr>
        <p:blipFill rotWithShape="1">
          <a:blip r:embed="rId2">
            <a:alphaModFix amt="20000"/>
          </a:blip>
          <a:srcRect l="20865" t="28520" r="13892"/>
          <a:stretch/>
        </p:blipFill>
        <p:spPr>
          <a:xfrm>
            <a:off x="-1" y="3"/>
            <a:ext cx="12192001" cy="3428997"/>
          </a:xfrm>
          <a:prstGeom prst="rect">
            <a:avLst/>
          </a:prstGeom>
          <a:noFill/>
          <a:ln>
            <a:noFill/>
          </a:ln>
        </p:spPr>
      </p:pic>
      <p:pic>
        <p:nvPicPr>
          <p:cNvPr id="5" name="object 4">
            <a:extLst>
              <a:ext uri="{FF2B5EF4-FFF2-40B4-BE49-F238E27FC236}">
                <a16:creationId xmlns:a16="http://schemas.microsoft.com/office/drawing/2014/main" id="{602C2E9A-0E65-49D4-99B9-05D7E19A0DB8}"/>
              </a:ext>
            </a:extLst>
          </p:cNvPr>
          <p:cNvPicPr/>
          <p:nvPr/>
        </p:nvPicPr>
        <p:blipFill>
          <a:blip r:embed="rId3" cstate="print">
            <a:alphaModFix amt="20000"/>
          </a:blip>
          <a:stretch>
            <a:fillRect/>
          </a:stretch>
        </p:blipFill>
        <p:spPr>
          <a:xfrm>
            <a:off x="7376397" y="712935"/>
            <a:ext cx="4460488" cy="5708929"/>
          </a:xfrm>
          <a:prstGeom prst="rect">
            <a:avLst/>
          </a:prstGeom>
        </p:spPr>
      </p:pic>
      <p:pic>
        <p:nvPicPr>
          <p:cNvPr id="3" name="object 4">
            <a:extLst>
              <a:ext uri="{FF2B5EF4-FFF2-40B4-BE49-F238E27FC236}">
                <a16:creationId xmlns:a16="http://schemas.microsoft.com/office/drawing/2014/main" id="{9CEAB32B-3292-4488-9BF4-37E196C53F6E}"/>
              </a:ext>
            </a:extLst>
          </p:cNvPr>
          <p:cNvPicPr/>
          <p:nvPr/>
        </p:nvPicPr>
        <p:blipFill>
          <a:blip r:embed="rId3" cstate="print"/>
          <a:stretch>
            <a:fillRect/>
          </a:stretch>
        </p:blipFill>
        <p:spPr>
          <a:xfrm>
            <a:off x="533544" y="128206"/>
            <a:ext cx="2110740" cy="3025140"/>
          </a:xfrm>
          <a:prstGeom prst="rect">
            <a:avLst/>
          </a:prstGeom>
        </p:spPr>
      </p:pic>
      <p:sp>
        <p:nvSpPr>
          <p:cNvPr id="4" name="TextBox 3">
            <a:extLst>
              <a:ext uri="{FF2B5EF4-FFF2-40B4-BE49-F238E27FC236}">
                <a16:creationId xmlns:a16="http://schemas.microsoft.com/office/drawing/2014/main" id="{E5093881-8095-4C78-82F6-7125A0E48818}"/>
              </a:ext>
            </a:extLst>
          </p:cNvPr>
          <p:cNvSpPr txBox="1"/>
          <p:nvPr/>
        </p:nvSpPr>
        <p:spPr>
          <a:xfrm>
            <a:off x="2585359" y="712935"/>
            <a:ext cx="8017727" cy="830997"/>
          </a:xfrm>
          <a:prstGeom prst="rect">
            <a:avLst/>
          </a:prstGeom>
          <a:noFill/>
        </p:spPr>
        <p:txBody>
          <a:bodyPr wrap="square" rtlCol="0">
            <a:spAutoFit/>
          </a:bodyPr>
          <a:lstStyle/>
          <a:p>
            <a:endParaRPr lang="en-GB" sz="2400" dirty="0">
              <a:latin typeface="Arial Nova" panose="020B0504020202020204" pitchFamily="34" charset="0"/>
            </a:endParaRPr>
          </a:p>
          <a:p>
            <a:endParaRPr lang="en-GB" sz="2400" dirty="0">
              <a:latin typeface="Arial Nova" panose="020B0504020202020204" pitchFamily="34" charset="0"/>
            </a:endParaRPr>
          </a:p>
        </p:txBody>
      </p:sp>
      <p:pic>
        <p:nvPicPr>
          <p:cNvPr id="7" name="Google Shape;121;p15">
            <a:extLst>
              <a:ext uri="{FF2B5EF4-FFF2-40B4-BE49-F238E27FC236}">
                <a16:creationId xmlns:a16="http://schemas.microsoft.com/office/drawing/2014/main" id="{C6BADAA1-68EB-4D3D-B8D6-55188B1242AC}"/>
              </a:ext>
            </a:extLst>
          </p:cNvPr>
          <p:cNvPicPr preferRelativeResize="0"/>
          <p:nvPr/>
        </p:nvPicPr>
        <p:blipFill>
          <a:blip r:embed="rId4">
            <a:alphaModFix/>
          </a:blip>
          <a:stretch>
            <a:fillRect/>
          </a:stretch>
        </p:blipFill>
        <p:spPr>
          <a:xfrm>
            <a:off x="10139313" y="5734644"/>
            <a:ext cx="1875129" cy="820842"/>
          </a:xfrm>
          <a:prstGeom prst="rect">
            <a:avLst/>
          </a:prstGeom>
          <a:noFill/>
          <a:ln>
            <a:noFill/>
          </a:ln>
        </p:spPr>
      </p:pic>
      <p:sp>
        <p:nvSpPr>
          <p:cNvPr id="8" name="TextBox 7">
            <a:extLst>
              <a:ext uri="{FF2B5EF4-FFF2-40B4-BE49-F238E27FC236}">
                <a16:creationId xmlns:a16="http://schemas.microsoft.com/office/drawing/2014/main" id="{8F2CD7AA-EC44-426B-97E7-50A7BCE56561}"/>
              </a:ext>
            </a:extLst>
          </p:cNvPr>
          <p:cNvSpPr txBox="1"/>
          <p:nvPr/>
        </p:nvSpPr>
        <p:spPr>
          <a:xfrm>
            <a:off x="2585359" y="608531"/>
            <a:ext cx="8516744" cy="4708981"/>
          </a:xfrm>
          <a:prstGeom prst="rect">
            <a:avLst/>
          </a:prstGeom>
          <a:noFill/>
        </p:spPr>
        <p:txBody>
          <a:bodyPr wrap="square">
            <a:spAutoFit/>
          </a:bodyPr>
          <a:lstStyle/>
          <a:p>
            <a:pPr marL="114300"/>
            <a:r>
              <a:rPr lang="en-GB" sz="2400" b="1" dirty="0">
                <a:latin typeface="Arial Nova" panose="020B0504020202020204" pitchFamily="34" charset="0"/>
              </a:rPr>
              <a:t>Coming Up on Mental Health Awareness Week… </a:t>
            </a:r>
          </a:p>
          <a:p>
            <a:pPr marL="114300"/>
            <a:endParaRPr lang="en-GB" sz="2400" b="1" dirty="0">
              <a:latin typeface="Arial Nova" panose="020B0504020202020204" pitchFamily="34" charset="0"/>
            </a:endParaRPr>
          </a:p>
          <a:p>
            <a:pPr marL="114300"/>
            <a:endParaRPr lang="en-GB" b="1" dirty="0">
              <a:latin typeface="Arial Nova" panose="020B0504020202020204" pitchFamily="34" charset="0"/>
            </a:endParaRPr>
          </a:p>
          <a:p>
            <a:pPr marL="114300"/>
            <a:r>
              <a:rPr lang="en-GB" sz="1800" b="1" dirty="0">
                <a:latin typeface="Arial Nova" panose="020B0504020202020204" pitchFamily="34" charset="0"/>
              </a:rPr>
              <a:t>11</a:t>
            </a:r>
            <a:r>
              <a:rPr lang="en-GB" sz="1800" b="1" baseline="30000" dirty="0">
                <a:latin typeface="Arial Nova" panose="020B0504020202020204" pitchFamily="34" charset="0"/>
              </a:rPr>
              <a:t>th</a:t>
            </a:r>
            <a:r>
              <a:rPr lang="en-GB" sz="1800" b="1" dirty="0">
                <a:latin typeface="Arial Nova" panose="020B0504020202020204" pitchFamily="34" charset="0"/>
              </a:rPr>
              <a:t> May 15:00-16:00 BST, </a:t>
            </a:r>
            <a:r>
              <a:rPr lang="en-GB" sz="1800" dirty="0">
                <a:latin typeface="Arial Nova" panose="020B0504020202020204" pitchFamily="34" charset="0"/>
              </a:rPr>
              <a:t>WCOOC presents;	</a:t>
            </a:r>
            <a:endParaRPr lang="en-GB" sz="1800" b="1" dirty="0">
              <a:latin typeface="Arial Nova" panose="020B0504020202020204" pitchFamily="34" charset="0"/>
            </a:endParaRPr>
          </a:p>
          <a:p>
            <a:pPr marL="114300" indent="0">
              <a:buNone/>
            </a:pPr>
            <a:r>
              <a:rPr lang="en-US" sz="1800" dirty="0">
                <a:latin typeface="Arial Nova" panose="020B0504020202020204" pitchFamily="34" charset="0"/>
              </a:rPr>
              <a:t>Managing the wellbeing of staff for better productivity and retention</a:t>
            </a:r>
          </a:p>
          <a:p>
            <a:pPr marL="114300" indent="0">
              <a:buNone/>
            </a:pPr>
            <a:endParaRPr lang="en-US" sz="1800" dirty="0">
              <a:latin typeface="Arial Nova" panose="020B0504020202020204" pitchFamily="34" charset="0"/>
            </a:endParaRPr>
          </a:p>
          <a:p>
            <a:pPr marL="114300" indent="0">
              <a:buNone/>
            </a:pPr>
            <a:r>
              <a:rPr lang="en-US" sz="1800" b="1" dirty="0">
                <a:latin typeface="Arial Nova" panose="020B0504020202020204" pitchFamily="34" charset="0"/>
              </a:rPr>
              <a:t>12</a:t>
            </a:r>
            <a:r>
              <a:rPr lang="en-US" sz="1800" b="1" baseline="30000" dirty="0">
                <a:latin typeface="Arial Nova" panose="020B0504020202020204" pitchFamily="34" charset="0"/>
              </a:rPr>
              <a:t>th</a:t>
            </a:r>
            <a:r>
              <a:rPr lang="en-US" sz="1800" b="1" dirty="0">
                <a:latin typeface="Arial Nova" panose="020B0504020202020204" pitchFamily="34" charset="0"/>
              </a:rPr>
              <a:t> May 12:00-13:00 BST	</a:t>
            </a:r>
            <a:r>
              <a:rPr lang="en-US" sz="1800" dirty="0">
                <a:latin typeface="Arial Nova" panose="020B0504020202020204" pitchFamily="34" charset="0"/>
              </a:rPr>
              <a:t>,</a:t>
            </a:r>
          </a:p>
          <a:p>
            <a:pPr marL="114300" indent="0">
              <a:buNone/>
            </a:pPr>
            <a:r>
              <a:rPr lang="en-US" sz="1800" dirty="0">
                <a:latin typeface="Arial Nova" panose="020B0504020202020204" pitchFamily="34" charset="0"/>
              </a:rPr>
              <a:t>How to support and retain engagement when 2</a:t>
            </a:r>
            <a:r>
              <a:rPr lang="en-US" sz="1800" baseline="30000" dirty="0">
                <a:latin typeface="Arial Nova" panose="020B0504020202020204" pitchFamily="34" charset="0"/>
              </a:rPr>
              <a:t>nd</a:t>
            </a:r>
            <a:r>
              <a:rPr lang="en-US" sz="1800" dirty="0">
                <a:latin typeface="Arial Nova" panose="020B0504020202020204" pitchFamily="34" charset="0"/>
              </a:rPr>
              <a:t> and 3</a:t>
            </a:r>
            <a:r>
              <a:rPr lang="en-US" sz="1800" baseline="30000" dirty="0">
                <a:latin typeface="Arial Nova" panose="020B0504020202020204" pitchFamily="34" charset="0"/>
              </a:rPr>
              <a:t>rd</a:t>
            </a:r>
            <a:r>
              <a:rPr lang="en-US" sz="1800" dirty="0">
                <a:latin typeface="Arial Nova" panose="020B0504020202020204" pitchFamily="34" charset="0"/>
              </a:rPr>
              <a:t> degrees of contact are lost?</a:t>
            </a:r>
          </a:p>
          <a:p>
            <a:pPr marL="114300" indent="0">
              <a:buNone/>
            </a:pPr>
            <a:endParaRPr lang="en-GB" sz="1800" b="1" dirty="0">
              <a:latin typeface="Arial Nova" panose="020B0504020202020204" pitchFamily="34" charset="0"/>
            </a:endParaRPr>
          </a:p>
          <a:p>
            <a:pPr marL="114300" indent="0">
              <a:buNone/>
            </a:pPr>
            <a:r>
              <a:rPr lang="en-GB" sz="1800" b="1" dirty="0">
                <a:latin typeface="Arial Nova" panose="020B0504020202020204" pitchFamily="34" charset="0"/>
              </a:rPr>
              <a:t>13</a:t>
            </a:r>
            <a:r>
              <a:rPr lang="en-GB" sz="1800" b="1" baseline="30000" dirty="0">
                <a:latin typeface="Arial Nova" panose="020B0504020202020204" pitchFamily="34" charset="0"/>
              </a:rPr>
              <a:t>th</a:t>
            </a:r>
            <a:r>
              <a:rPr lang="en-GB" sz="1800" b="1" dirty="0">
                <a:latin typeface="Arial Nova" panose="020B0504020202020204" pitchFamily="34" charset="0"/>
              </a:rPr>
              <a:t> May 10:00-11:00 BST	</a:t>
            </a:r>
            <a:r>
              <a:rPr lang="en-GB" dirty="0">
                <a:latin typeface="Arial Nova" panose="020B0504020202020204" pitchFamily="34" charset="0"/>
              </a:rPr>
              <a:t>, </a:t>
            </a:r>
          </a:p>
          <a:p>
            <a:pPr marL="114300" indent="0">
              <a:buNone/>
            </a:pPr>
            <a:r>
              <a:rPr lang="en-US" sz="1800" dirty="0">
                <a:latin typeface="Arial Nova" panose="020B0504020202020204" pitchFamily="34" charset="0"/>
              </a:rPr>
              <a:t>Mental Health and Wellbeing with keynote, </a:t>
            </a:r>
            <a:r>
              <a:rPr lang="en-US" sz="1800" dirty="0" err="1">
                <a:latin typeface="Arial Nova" panose="020B0504020202020204" pitchFamily="34" charset="0"/>
              </a:rPr>
              <a:t>TedX</a:t>
            </a:r>
            <a:r>
              <a:rPr lang="en-US" sz="1800" dirty="0">
                <a:latin typeface="Arial Nova" panose="020B0504020202020204" pitchFamily="34" charset="0"/>
              </a:rPr>
              <a:t> speaker and Mental Health Campaigner Geoff McDonald</a:t>
            </a:r>
          </a:p>
          <a:p>
            <a:pPr marL="114300" indent="0">
              <a:buNone/>
            </a:pPr>
            <a:endParaRPr lang="en-GB" sz="1800" dirty="0">
              <a:latin typeface="Arial Nova" panose="020B0504020202020204" pitchFamily="34" charset="0"/>
            </a:endParaRPr>
          </a:p>
          <a:p>
            <a:pPr marL="114300" indent="0">
              <a:buNone/>
            </a:pPr>
            <a:r>
              <a:rPr lang="en-GB" sz="1800" b="1" dirty="0">
                <a:latin typeface="Arial Nova" panose="020B0504020202020204" pitchFamily="34" charset="0"/>
              </a:rPr>
              <a:t>14</a:t>
            </a:r>
            <a:r>
              <a:rPr lang="en-GB" sz="1800" b="1" baseline="30000" dirty="0">
                <a:latin typeface="Arial Nova" panose="020B0504020202020204" pitchFamily="34" charset="0"/>
              </a:rPr>
              <a:t>th</a:t>
            </a:r>
            <a:r>
              <a:rPr lang="en-GB" sz="1800" b="1" dirty="0">
                <a:latin typeface="Arial Nova" panose="020B0504020202020204" pitchFamily="34" charset="0"/>
              </a:rPr>
              <a:t> May 12:00-13:00 BST	</a:t>
            </a:r>
            <a:r>
              <a:rPr lang="en-GB" b="1" dirty="0">
                <a:latin typeface="Arial Nova" panose="020B0504020202020204" pitchFamily="34" charset="0"/>
              </a:rPr>
              <a:t>,</a:t>
            </a:r>
          </a:p>
          <a:p>
            <a:pPr marL="114300" indent="0">
              <a:buNone/>
            </a:pPr>
            <a:r>
              <a:rPr lang="en-GB" sz="1800" dirty="0">
                <a:latin typeface="Arial Nova" panose="020B0504020202020204" pitchFamily="34" charset="0"/>
              </a:rPr>
              <a:t>Leading with Authenticity and Compassion</a:t>
            </a:r>
          </a:p>
        </p:txBody>
      </p:sp>
    </p:spTree>
    <p:extLst>
      <p:ext uri="{BB962C8B-B14F-4D97-AF65-F5344CB8AC3E}">
        <p14:creationId xmlns:p14="http://schemas.microsoft.com/office/powerpoint/2010/main" val="294905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0">
            <a:extLst>
              <a:ext uri="{FF2B5EF4-FFF2-40B4-BE49-F238E27FC236}">
                <a16:creationId xmlns:a16="http://schemas.microsoft.com/office/drawing/2014/main" id="{1E909115-7BCE-4901-ACE7-3C87C724E8EF}"/>
              </a:ext>
            </a:extLst>
          </p:cNvPr>
          <p:cNvSpPr txBox="1"/>
          <p:nvPr/>
        </p:nvSpPr>
        <p:spPr>
          <a:xfrm>
            <a:off x="433855" y="6112937"/>
            <a:ext cx="450634" cy="242160"/>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FF48B0-5892-4790-9D91-FC1416AC6830}"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GB" sz="1000" b="1" i="0" u="none" strike="noStrike" kern="1200" cap="none" spc="0" normalizeH="0" baseline="0" noProof="0">
              <a:ln>
                <a:noFill/>
              </a:ln>
              <a:solidFill>
                <a:srgbClr val="000000"/>
              </a:solidFill>
              <a:effectLst/>
              <a:uLnTx/>
              <a:uFillTx/>
              <a:latin typeface="Lato"/>
              <a:ea typeface="+mn-ea"/>
              <a:cs typeface="+mn-cs"/>
            </a:endParaRPr>
          </a:p>
        </p:txBody>
      </p:sp>
      <p:pic>
        <p:nvPicPr>
          <p:cNvPr id="6" name="Graphic 9">
            <a:extLst>
              <a:ext uri="{FF2B5EF4-FFF2-40B4-BE49-F238E27FC236}">
                <a16:creationId xmlns:a16="http://schemas.microsoft.com/office/drawing/2014/main" id="{5EB6AD7D-E84D-4D77-B597-B1D69F63D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670466" y="6126974"/>
            <a:ext cx="1261049" cy="1261049"/>
          </a:xfrm>
          <a:prstGeom prst="rect">
            <a:avLst/>
          </a:prstGeom>
          <a:noFill/>
          <a:ln cap="flat">
            <a:noFill/>
          </a:ln>
        </p:spPr>
      </p:pic>
      <p:pic>
        <p:nvPicPr>
          <p:cNvPr id="7" name="Graphic 5">
            <a:extLst>
              <a:ext uri="{FF2B5EF4-FFF2-40B4-BE49-F238E27FC236}">
                <a16:creationId xmlns:a16="http://schemas.microsoft.com/office/drawing/2014/main" id="{D8578D12-7EAB-43CD-87A4-DCE7D10723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85103">
            <a:off x="-913443" y="5182710"/>
            <a:ext cx="1942103" cy="1942103"/>
          </a:xfrm>
          <a:prstGeom prst="rect">
            <a:avLst/>
          </a:prstGeom>
          <a:noFill/>
          <a:ln cap="flat">
            <a:noFill/>
          </a:ln>
        </p:spPr>
      </p:pic>
      <p:pic>
        <p:nvPicPr>
          <p:cNvPr id="1026" name="Picture 2" descr="Instagram graphic: Supporting People of Colour and Black colleagues">
            <a:extLst>
              <a:ext uri="{FF2B5EF4-FFF2-40B4-BE49-F238E27FC236}">
                <a16:creationId xmlns:a16="http://schemas.microsoft.com/office/drawing/2014/main" id="{B14C306A-C9CF-45E1-A7A4-0AFA634BB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2722" y="1811605"/>
            <a:ext cx="3234790" cy="323479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FB4CBEF-B489-4D5E-809E-202425C6857E}"/>
              </a:ext>
            </a:extLst>
          </p:cNvPr>
          <p:cNvSpPr txBox="1"/>
          <p:nvPr/>
        </p:nvSpPr>
        <p:spPr>
          <a:xfrm>
            <a:off x="892957" y="683587"/>
            <a:ext cx="6067428" cy="70160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lang="en-GB" sz="3600" b="1" dirty="0">
                <a:solidFill>
                  <a:srgbClr val="000000"/>
                </a:solidFill>
                <a:latin typeface="Lato Bold" pitchFamily="34"/>
                <a:ea typeface="Lato Bold" pitchFamily="34"/>
                <a:cs typeface="Lato Bold" pitchFamily="34"/>
              </a:rPr>
              <a:t>Racism and mental health</a:t>
            </a:r>
            <a:endParaRPr kumimoji="0" lang="en-GB" sz="3600" b="1" i="0" u="none" strike="noStrike" kern="1200" cap="none" spc="0" normalizeH="0" baseline="0" noProof="0" dirty="0">
              <a:ln>
                <a:noFill/>
              </a:ln>
              <a:solidFill>
                <a:srgbClr val="000000"/>
              </a:solidFill>
              <a:effectLst/>
              <a:uLnTx/>
              <a:uFillTx/>
              <a:latin typeface="Lato Bold" pitchFamily="34"/>
              <a:ea typeface="Lato Bold" pitchFamily="34"/>
              <a:cs typeface="Lato Bold" pitchFamily="34"/>
            </a:endParaRPr>
          </a:p>
        </p:txBody>
      </p:sp>
      <p:sp>
        <p:nvSpPr>
          <p:cNvPr id="13" name="Content Placeholder 2">
            <a:extLst>
              <a:ext uri="{FF2B5EF4-FFF2-40B4-BE49-F238E27FC236}">
                <a16:creationId xmlns:a16="http://schemas.microsoft.com/office/drawing/2014/main" id="{F3D5F654-F82D-4100-97F7-C08103E69206}"/>
              </a:ext>
            </a:extLst>
          </p:cNvPr>
          <p:cNvSpPr txBox="1"/>
          <p:nvPr/>
        </p:nvSpPr>
        <p:spPr>
          <a:xfrm>
            <a:off x="884488" y="1727196"/>
            <a:ext cx="6876482" cy="1031333"/>
          </a:xfrm>
          <a:prstGeom prst="rect">
            <a:avLst/>
          </a:prstGeom>
          <a:noFill/>
          <a:ln cap="flat">
            <a:noFill/>
          </a:ln>
        </p:spPr>
        <p:txBody>
          <a:bodyPr vert="horz" wrap="square" lIns="91440" tIns="45720" rIns="91440" bIns="45720" anchor="t" anchorCtr="0" compatLnSpc="1">
            <a:noAutofit/>
          </a:bodyPr>
          <a:lstStyle/>
          <a:p>
            <a:pPr>
              <a:spcAft>
                <a:spcPts val="100"/>
              </a:spcAft>
              <a:defRPr sz="1800" b="0" i="0" u="none" strike="noStrike" kern="0" cap="none" spc="0" baseline="0">
                <a:solidFill>
                  <a:srgbClr val="000000"/>
                </a:solidFill>
                <a:uFillTx/>
              </a:defRPr>
            </a:pPr>
            <a:r>
              <a:rPr lang="en-GB" sz="2000" b="1" dirty="0">
                <a:latin typeface="Lato" panose="020F0502020204030203" pitchFamily="34" charset="0"/>
                <a:ea typeface="Lato" panose="020F0502020204030203" pitchFamily="34" charset="0"/>
                <a:cs typeface="Lato" panose="020F0502020204030203" pitchFamily="34" charset="0"/>
              </a:rPr>
              <a:t>Many People of Colour and Black people say they have to hide parts of their identity at work:</a:t>
            </a:r>
            <a:endParaRPr lang="en-GB" dirty="0">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endParaRPr lang="en-GB" dirty="0">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r>
              <a:rPr lang="en-GB" kern="0" dirty="0">
                <a:solidFill>
                  <a:srgbClr val="000000"/>
                </a:solidFill>
                <a:latin typeface="Lato" panose="020F0502020204030203" pitchFamily="34" charset="0"/>
                <a:ea typeface="Lato" panose="020F0502020204030203" pitchFamily="34" charset="0"/>
                <a:cs typeface="Lato" panose="020F0502020204030203" pitchFamily="34" charset="0"/>
              </a:rPr>
              <a:t>The highest performing workplaces are supportive and inclusive </a:t>
            </a:r>
            <a:endParaRPr lang="en-US" kern="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endParaRPr lang="en-US" kern="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r>
              <a:rPr lang="en-US" kern="0" dirty="0">
                <a:solidFill>
                  <a:srgbClr val="000000"/>
                </a:solidFill>
                <a:latin typeface="Lato" panose="020F0502020204030203" pitchFamily="34" charset="0"/>
                <a:ea typeface="Lato" panose="020F0502020204030203" pitchFamily="34" charset="0"/>
                <a:cs typeface="Lato" panose="020F0502020204030203" pitchFamily="34" charset="0"/>
              </a:rPr>
              <a:t>Feeling comfortable to be your ‘whole self’ at work is better for mental health and better for business</a:t>
            </a:r>
          </a:p>
          <a:p>
            <a:pPr marL="285750" indent="-285750">
              <a:spcAft>
                <a:spcPts val="100"/>
              </a:spcAft>
              <a:buFontTx/>
              <a:buChar char="-"/>
              <a:defRPr sz="1800" b="0" i="0" u="none" strike="noStrike" kern="0" cap="none" spc="0" baseline="0">
                <a:solidFill>
                  <a:srgbClr val="000000"/>
                </a:solidFill>
                <a:uFillTx/>
              </a:defRPr>
            </a:pPr>
            <a:endParaRPr lang="en-GB" dirty="0">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r>
              <a:rPr lang="en-GB" dirty="0">
                <a:latin typeface="Lato" panose="020F0502020204030203" pitchFamily="34" charset="0"/>
                <a:ea typeface="Lato" panose="020F0502020204030203" pitchFamily="34" charset="0"/>
                <a:cs typeface="Lato" panose="020F0502020204030203" pitchFamily="34" charset="0"/>
              </a:rPr>
              <a:t>My Whole Self resources can help employers to become actively anti-racist and support the mental health of People of Colour and Black colleagues</a:t>
            </a:r>
          </a:p>
          <a:p>
            <a:pPr marL="285750" indent="-285750">
              <a:spcAft>
                <a:spcPts val="100"/>
              </a:spcAft>
              <a:buFontTx/>
              <a:buChar char="-"/>
              <a:defRPr sz="1800" b="0" i="0" u="none" strike="noStrike" kern="0" cap="none" spc="0" baseline="0">
                <a:solidFill>
                  <a:srgbClr val="000000"/>
                </a:solidFill>
                <a:uFillTx/>
              </a:defRPr>
            </a:pPr>
            <a:endParaRPr lang="en-US" kern="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r>
              <a:rPr lang="en-US" kern="0" dirty="0">
                <a:solidFill>
                  <a:srgbClr val="000000"/>
                </a:solidFill>
                <a:latin typeface="Lato" panose="020F0502020204030203" pitchFamily="34" charset="0"/>
                <a:ea typeface="Lato" panose="020F0502020204030203" pitchFamily="34" charset="0"/>
                <a:cs typeface="Lato" panose="020F0502020204030203" pitchFamily="34" charset="0"/>
              </a:rPr>
              <a:t>Leaders and managers should be role model anti-racist </a:t>
            </a:r>
            <a:r>
              <a:rPr lang="en-US" kern="0" dirty="0" err="1">
                <a:solidFill>
                  <a:srgbClr val="000000"/>
                </a:solidFill>
                <a:latin typeface="Lato" panose="020F0502020204030203" pitchFamily="34" charset="0"/>
                <a:ea typeface="Lato" panose="020F0502020204030203" pitchFamily="34" charset="0"/>
                <a:cs typeface="Lato" panose="020F0502020204030203" pitchFamily="34" charset="0"/>
              </a:rPr>
              <a:t>behaviours</a:t>
            </a:r>
            <a:endParaRPr lang="en-US" kern="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100"/>
              </a:spcAft>
              <a:buFontTx/>
              <a:buChar char="-"/>
              <a:defRPr sz="1800" b="0" i="0" u="none" strike="noStrike" kern="0" cap="none" spc="0" baseline="0">
                <a:solidFill>
                  <a:srgbClr val="000000"/>
                </a:solidFill>
                <a:uFillTx/>
              </a:defRPr>
            </a:pPr>
            <a:endParaRPr lang="en-GB" dirty="0">
              <a:latin typeface="Lato" panose="020F0502020204030203" pitchFamily="34" charset="0"/>
              <a:ea typeface="Lato" panose="020F0502020204030203" pitchFamily="34" charset="0"/>
              <a:cs typeface="Lato" panose="020F0502020204030203" pitchFamily="34" charset="0"/>
            </a:endParaRPr>
          </a:p>
          <a:p>
            <a:pPr marR="0" lvl="0" algn="l" defTabSz="914400" rtl="0" eaLnBrk="1" fontAlgn="auto" latinLnBrk="0" hangingPunct="1">
              <a:lnSpc>
                <a:spcPct val="100000"/>
              </a:lnSpc>
              <a:spcBef>
                <a:spcPts val="0"/>
              </a:spcBef>
              <a:spcAft>
                <a:spcPts val="100"/>
              </a:spcAft>
              <a:buClrTx/>
              <a:buSzTx/>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Lato" pitchFamily="34"/>
              <a:ea typeface="Lato" pitchFamily="34"/>
              <a:cs typeface="Lato" pitchFamily="34"/>
            </a:endParaRPr>
          </a:p>
          <a:p>
            <a:pPr marL="285750" marR="0" lvl="0" indent="-285750" algn="l" defTabSz="914400" rtl="0" eaLnBrk="1" fontAlgn="auto" latinLnBrk="0" hangingPunct="1">
              <a:lnSpc>
                <a:spcPct val="100000"/>
              </a:lnSpc>
              <a:spcBef>
                <a:spcPts val="0"/>
              </a:spcBef>
              <a:spcAft>
                <a:spcPts val="100"/>
              </a:spcAft>
              <a:buClrTx/>
              <a:buSzTx/>
              <a:buFontTx/>
              <a:buChar char="-"/>
              <a:tabLst/>
              <a:defRPr sz="1800" b="0" i="0" u="none" strike="noStrike" kern="0" cap="none" spc="0" baseline="0">
                <a:solidFill>
                  <a:srgbClr val="000000"/>
                </a:solidFill>
                <a:uFillTx/>
              </a:defRPr>
            </a:pPr>
            <a:endParaRPr lang="en-US" kern="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81FCAFF3-D860-400F-BD34-2A18624A3BBE}"/>
              </a:ext>
            </a:extLst>
          </p:cNvPr>
          <p:cNvSpPr/>
          <p:nvPr/>
        </p:nvSpPr>
        <p:spPr>
          <a:xfrm>
            <a:off x="0" y="313657"/>
            <a:ext cx="12192000" cy="1043609"/>
          </a:xfrm>
          <a:prstGeom prst="rect">
            <a:avLst/>
          </a:prstGeom>
          <a:solidFill>
            <a:srgbClr val="65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Racism and mental health</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5" name="Graphic 10">
            <a:extLst>
              <a:ext uri="{FF2B5EF4-FFF2-40B4-BE49-F238E27FC236}">
                <a16:creationId xmlns:a16="http://schemas.microsoft.com/office/drawing/2014/main" id="{7F6DA5B8-7A65-48B3-BB79-9D85E36D9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10893657" y="-342322"/>
            <a:ext cx="1588230" cy="1588230"/>
          </a:xfrm>
          <a:prstGeom prst="rect">
            <a:avLst/>
          </a:prstGeom>
          <a:noFill/>
          <a:ln cap="flat">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0">
            <a:extLst>
              <a:ext uri="{FF2B5EF4-FFF2-40B4-BE49-F238E27FC236}">
                <a16:creationId xmlns:a16="http://schemas.microsoft.com/office/drawing/2014/main" id="{1E909115-7BCE-4901-ACE7-3C87C724E8EF}"/>
              </a:ext>
            </a:extLst>
          </p:cNvPr>
          <p:cNvSpPr txBox="1"/>
          <p:nvPr/>
        </p:nvSpPr>
        <p:spPr>
          <a:xfrm>
            <a:off x="433855" y="6112937"/>
            <a:ext cx="450634" cy="242160"/>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FF48B0-5892-4790-9D91-FC1416AC6830}"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GB" sz="1000" b="1" i="0" u="none" strike="noStrike" kern="1200" cap="none" spc="0" normalizeH="0" baseline="0" noProof="0">
              <a:ln>
                <a:noFill/>
              </a:ln>
              <a:solidFill>
                <a:srgbClr val="000000"/>
              </a:solidFill>
              <a:effectLst/>
              <a:uLnTx/>
              <a:uFillTx/>
              <a:latin typeface="Lato"/>
              <a:ea typeface="+mn-ea"/>
              <a:cs typeface="+mn-cs"/>
            </a:endParaRPr>
          </a:p>
        </p:txBody>
      </p:sp>
      <p:pic>
        <p:nvPicPr>
          <p:cNvPr id="6" name="Graphic 9">
            <a:extLst>
              <a:ext uri="{FF2B5EF4-FFF2-40B4-BE49-F238E27FC236}">
                <a16:creationId xmlns:a16="http://schemas.microsoft.com/office/drawing/2014/main" id="{5EB6AD7D-E84D-4D77-B597-B1D69F63D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670466" y="6126974"/>
            <a:ext cx="1261049" cy="1261049"/>
          </a:xfrm>
          <a:prstGeom prst="rect">
            <a:avLst/>
          </a:prstGeom>
          <a:noFill/>
          <a:ln cap="flat">
            <a:noFill/>
          </a:ln>
        </p:spPr>
      </p:pic>
      <p:pic>
        <p:nvPicPr>
          <p:cNvPr id="7" name="Graphic 5">
            <a:extLst>
              <a:ext uri="{FF2B5EF4-FFF2-40B4-BE49-F238E27FC236}">
                <a16:creationId xmlns:a16="http://schemas.microsoft.com/office/drawing/2014/main" id="{D8578D12-7EAB-43CD-87A4-DCE7D10723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85103">
            <a:off x="-913443" y="5182710"/>
            <a:ext cx="1942103" cy="1942103"/>
          </a:xfrm>
          <a:prstGeom prst="rect">
            <a:avLst/>
          </a:prstGeom>
          <a:noFill/>
          <a:ln cap="flat">
            <a:noFill/>
          </a:ln>
        </p:spPr>
      </p:pic>
      <p:pic>
        <p:nvPicPr>
          <p:cNvPr id="9" name="Picture 8">
            <a:extLst>
              <a:ext uri="{FF2B5EF4-FFF2-40B4-BE49-F238E27FC236}">
                <a16:creationId xmlns:a16="http://schemas.microsoft.com/office/drawing/2014/main" id="{2F4CFB17-51FF-481D-8495-B5247C3C77B4}"/>
              </a:ext>
            </a:extLst>
          </p:cNvPr>
          <p:cNvPicPr>
            <a:picLocks noChangeAspect="1"/>
          </p:cNvPicPr>
          <p:nvPr/>
        </p:nvPicPr>
        <p:blipFill>
          <a:blip r:embed="rId7"/>
          <a:srcRect/>
          <a:stretch>
            <a:fillRect/>
          </a:stretch>
        </p:blipFill>
        <p:spPr>
          <a:xfrm>
            <a:off x="6913557" y="1605284"/>
            <a:ext cx="3072454" cy="4327933"/>
          </a:xfrm>
          <a:prstGeom prst="rect">
            <a:avLst/>
          </a:prstGeom>
          <a:noFill/>
          <a:ln cap="flat">
            <a:noFill/>
          </a:ln>
        </p:spPr>
      </p:pic>
      <p:pic>
        <p:nvPicPr>
          <p:cNvPr id="11" name="Picture 10">
            <a:extLst>
              <a:ext uri="{FF2B5EF4-FFF2-40B4-BE49-F238E27FC236}">
                <a16:creationId xmlns:a16="http://schemas.microsoft.com/office/drawing/2014/main" id="{1658B3D2-401A-41A8-9C74-F49AC72304B0}"/>
              </a:ext>
            </a:extLst>
          </p:cNvPr>
          <p:cNvPicPr>
            <a:picLocks noChangeAspect="1"/>
          </p:cNvPicPr>
          <p:nvPr/>
        </p:nvPicPr>
        <p:blipFill rotWithShape="1">
          <a:blip r:embed="rId8"/>
          <a:srcRect t="2337"/>
          <a:stretch/>
        </p:blipFill>
        <p:spPr>
          <a:xfrm>
            <a:off x="2205989" y="1648905"/>
            <a:ext cx="2942659" cy="4082591"/>
          </a:xfrm>
          <a:prstGeom prst="rect">
            <a:avLst/>
          </a:prstGeom>
        </p:spPr>
      </p:pic>
      <p:sp>
        <p:nvSpPr>
          <p:cNvPr id="12" name="TextBox 10">
            <a:extLst>
              <a:ext uri="{FF2B5EF4-FFF2-40B4-BE49-F238E27FC236}">
                <a16:creationId xmlns:a16="http://schemas.microsoft.com/office/drawing/2014/main" id="{72C3FC44-A34C-42AD-8988-9AF86691B3E9}"/>
              </a:ext>
            </a:extLst>
          </p:cNvPr>
          <p:cNvSpPr txBox="1"/>
          <p:nvPr/>
        </p:nvSpPr>
        <p:spPr>
          <a:xfrm>
            <a:off x="1834149" y="5933221"/>
            <a:ext cx="83129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00"/>
              </a:spcBef>
              <a:spcAft>
                <a:spcPts val="100"/>
              </a:spcAft>
              <a:buNone/>
              <a:tabLst/>
              <a:defRPr sz="1800" b="0" i="0" u="none" strike="noStrike" kern="0" cap="none" spc="0" baseline="0">
                <a:solidFill>
                  <a:srgbClr val="000000"/>
                </a:solidFill>
                <a:uFillTx/>
              </a:defRPr>
            </a:pPr>
            <a:r>
              <a:rPr lang="en-GB" sz="1800" b="0" i="0" u="none" strike="noStrike" kern="0" cap="none" spc="0" baseline="0" dirty="0">
                <a:solidFill>
                  <a:srgbClr val="000000"/>
                </a:solidFill>
                <a:uFillTx/>
                <a:latin typeface="Lato Bold" pitchFamily="34"/>
                <a:ea typeface="Lato Bold" pitchFamily="34"/>
                <a:cs typeface="Lato Bold" pitchFamily="34"/>
              </a:rPr>
              <a:t>Other self care toolkits: </a:t>
            </a:r>
            <a:r>
              <a:rPr lang="en-GB" sz="1800" b="0" i="0" u="none" strike="noStrike" kern="0" cap="none" spc="0" baseline="0" dirty="0">
                <a:solidFill>
                  <a:srgbClr val="000000"/>
                </a:solidFill>
                <a:uFillTx/>
                <a:latin typeface="Lato Bold" pitchFamily="34"/>
                <a:ea typeface="Lato Bold" pitchFamily="34"/>
                <a:cs typeface="Lato Bold" pitchFamily="34"/>
                <a:hlinkClick r:id="rId9"/>
              </a:rPr>
              <a:t>https://mhfaengland.org/my-whole-self/anti-racist/</a:t>
            </a:r>
            <a:r>
              <a:rPr lang="en-GB" sz="1800" b="1" i="0" u="none" strike="noStrike" kern="0" cap="none" spc="0" baseline="0" dirty="0">
                <a:solidFill>
                  <a:srgbClr val="000000"/>
                </a:solidFill>
                <a:uFillTx/>
                <a:latin typeface="Lato Bold" pitchFamily="34"/>
                <a:ea typeface="Lato Bold" pitchFamily="34"/>
                <a:cs typeface="Lato Bold" pitchFamily="34"/>
              </a:rPr>
              <a:t> </a:t>
            </a:r>
            <a:endParaRPr lang="en-GB" sz="1800" b="0" i="0" u="none" strike="noStrike" kern="0" cap="none" spc="0" baseline="0" dirty="0">
              <a:solidFill>
                <a:srgbClr val="000000"/>
              </a:solidFill>
              <a:uFillTx/>
              <a:latin typeface="Lato Bold" pitchFamily="34"/>
              <a:ea typeface="Lato Bold" pitchFamily="34"/>
              <a:cs typeface="Lato Bold" pitchFamily="34"/>
            </a:endParaRPr>
          </a:p>
        </p:txBody>
      </p:sp>
      <p:sp>
        <p:nvSpPr>
          <p:cNvPr id="10" name="Rectangle 9">
            <a:extLst>
              <a:ext uri="{FF2B5EF4-FFF2-40B4-BE49-F238E27FC236}">
                <a16:creationId xmlns:a16="http://schemas.microsoft.com/office/drawing/2014/main" id="{9BF5A81A-B9FF-4BC3-8E9B-D93959C1A4DB}"/>
              </a:ext>
            </a:extLst>
          </p:cNvPr>
          <p:cNvSpPr/>
          <p:nvPr/>
        </p:nvSpPr>
        <p:spPr>
          <a:xfrm>
            <a:off x="0" y="313657"/>
            <a:ext cx="12192000" cy="1043609"/>
          </a:xfrm>
          <a:prstGeom prst="rect">
            <a:avLst/>
          </a:prstGeom>
          <a:solidFill>
            <a:srgbClr val="65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Guides for your teams</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5" name="Graphic 10">
            <a:extLst>
              <a:ext uri="{FF2B5EF4-FFF2-40B4-BE49-F238E27FC236}">
                <a16:creationId xmlns:a16="http://schemas.microsoft.com/office/drawing/2014/main" id="{7F6DA5B8-7A65-48B3-BB79-9D85E36D9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4644">
            <a:off x="10893657" y="-342322"/>
            <a:ext cx="1588230" cy="1588230"/>
          </a:xfrm>
          <a:prstGeom prst="rect">
            <a:avLst/>
          </a:prstGeom>
          <a:noFill/>
          <a:ln cap="flat">
            <a:noFill/>
          </a:ln>
        </p:spPr>
      </p:pic>
    </p:spTree>
    <p:extLst>
      <p:ext uri="{BB962C8B-B14F-4D97-AF65-F5344CB8AC3E}">
        <p14:creationId xmlns:p14="http://schemas.microsoft.com/office/powerpoint/2010/main" val="273934636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Useful links to resources</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6" name="Content Placeholder 2">
            <a:extLst>
              <a:ext uri="{FF2B5EF4-FFF2-40B4-BE49-F238E27FC236}">
                <a16:creationId xmlns:a16="http://schemas.microsoft.com/office/drawing/2014/main" id="{D8DED19A-6060-4418-BD87-AA268466A5B7}"/>
              </a:ext>
            </a:extLst>
          </p:cNvPr>
          <p:cNvSpPr txBox="1">
            <a:spLocks noGrp="1"/>
          </p:cNvSpPr>
          <p:nvPr>
            <p:ph idx="1"/>
          </p:nvPr>
        </p:nvSpPr>
        <p:spPr>
          <a:xfrm>
            <a:off x="838203" y="1690689"/>
            <a:ext cx="10515600" cy="4351336"/>
          </a:xfrm>
        </p:spPr>
        <p:txBody>
          <a:bodyPr lIns="91440" tIns="45720" rIns="91440" bIns="45720">
            <a:noAutofit/>
          </a:bodyPr>
          <a:lstStyle/>
          <a:p>
            <a:pPr lvl="0">
              <a:buFont typeface="Lato" panose="020F0502020204030203" pitchFamily="34" charset="0"/>
              <a:buChar char="‒"/>
            </a:pPr>
            <a:r>
              <a:rPr lang="en-GB" sz="1800" dirty="0">
                <a:latin typeface="Lato" pitchFamily="34"/>
                <a:ea typeface="Lato" pitchFamily="34"/>
                <a:cs typeface="Lato" pitchFamily="34"/>
                <a:hlinkClick r:id="rId3"/>
              </a:rPr>
              <a:t>My Whole Self Campaign resources for Workplaces</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 action="ppaction://noaction"/>
              </a:rPr>
              <a:t>10 Reasons for Employers to Invest in Staff Mental Health</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 action="ppaction://noaction"/>
              </a:rPr>
              <a:t>MHFA England Information Pack for Workplaces</a:t>
            </a:r>
          </a:p>
          <a:p>
            <a:pPr lvl="0">
              <a:buFont typeface="Lato" panose="020F0502020204030203" pitchFamily="34" charset="0"/>
              <a:buChar char="‒"/>
            </a:pPr>
            <a:r>
              <a:rPr lang="en-GB" sz="1800" dirty="0">
                <a:latin typeface="Lato" pitchFamily="34"/>
                <a:ea typeface="Lato" pitchFamily="34"/>
                <a:cs typeface="Lato" pitchFamily="34"/>
                <a:hlinkClick r:id="" action="ppaction://noaction"/>
              </a:rPr>
              <a:t>Implementing Mental Health First Aiders: Guide for Employers</a:t>
            </a:r>
          </a:p>
          <a:p>
            <a:pPr lvl="0">
              <a:buFont typeface="Lato" panose="020F0502020204030203" pitchFamily="34" charset="0"/>
              <a:buChar char="‒"/>
            </a:pPr>
            <a:r>
              <a:rPr lang="en-GB" sz="1800" dirty="0">
                <a:latin typeface="Lato" pitchFamily="34"/>
                <a:ea typeface="Lato" pitchFamily="34"/>
                <a:cs typeface="Lato" pitchFamily="34"/>
                <a:hlinkClick r:id="" action="ppaction://noaction"/>
              </a:rPr>
              <a:t>Understanding Stress: What’s in Your Container?</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rId4"/>
              </a:rPr>
              <a:t>10 Keys to Happier Living</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rId5"/>
              </a:rPr>
              <a:t>Triggers and signs of mental ill health</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rId6"/>
              </a:rPr>
              <a:t>Take 10 Together</a:t>
            </a:r>
            <a:r>
              <a:rPr lang="en-GB" sz="1800" dirty="0">
                <a:latin typeface="Lato" pitchFamily="34"/>
                <a:ea typeface="Lato" pitchFamily="34"/>
                <a:cs typeface="Lato" pitchFamily="34"/>
              </a:rPr>
              <a:t> </a:t>
            </a:r>
          </a:p>
          <a:p>
            <a:pPr lvl="0">
              <a:buFont typeface="Lato" panose="020F0502020204030203" pitchFamily="34" charset="0"/>
              <a:buChar char="‒"/>
            </a:pPr>
            <a:r>
              <a:rPr lang="en-GB" sz="1800" dirty="0">
                <a:latin typeface="Lato" pitchFamily="34"/>
                <a:ea typeface="Lato" pitchFamily="34"/>
                <a:cs typeface="Lato" pitchFamily="34"/>
                <a:hlinkClick r:id="rId7"/>
              </a:rPr>
              <a:t>Line Manager’s Resource</a:t>
            </a:r>
            <a:r>
              <a:rPr lang="en-GB" sz="1800" dirty="0">
                <a:latin typeface="Lato" pitchFamily="34"/>
                <a:ea typeface="Lato" pitchFamily="34"/>
                <a:cs typeface="Lato" pitchFamily="34"/>
              </a:rPr>
              <a:t> </a:t>
            </a:r>
          </a:p>
          <a:p>
            <a:pPr lvl="0">
              <a:buFont typeface="Lato" panose="020F0502020204030203" pitchFamily="34" charset="0"/>
              <a:buChar char="‒"/>
            </a:pPr>
            <a:r>
              <a:rPr lang="en-GB" sz="1800" dirty="0">
                <a:latin typeface="Lato" pitchFamily="34"/>
                <a:ea typeface="Lato" pitchFamily="34"/>
                <a:cs typeface="Lato" pitchFamily="34"/>
                <a:hlinkClick r:id="rId8"/>
              </a:rPr>
              <a:t>Workplace Wellbeing Toolkit</a:t>
            </a:r>
            <a:endParaRPr lang="en-GB" sz="1800" dirty="0">
              <a:latin typeface="Lato" pitchFamily="34"/>
              <a:ea typeface="Lato" pitchFamily="34"/>
              <a:cs typeface="Lato" pitchFamily="34"/>
            </a:endParaRPr>
          </a:p>
          <a:p>
            <a:pPr lvl="0">
              <a:buFont typeface="Lato" panose="020F0502020204030203" pitchFamily="34" charset="0"/>
              <a:buChar char="‒"/>
            </a:pPr>
            <a:r>
              <a:rPr lang="en-GB" sz="1800" dirty="0">
                <a:latin typeface="Lato" pitchFamily="34"/>
                <a:ea typeface="Lato" pitchFamily="34"/>
                <a:cs typeface="Lato" pitchFamily="34"/>
                <a:hlinkClick r:id="rId9"/>
              </a:rPr>
              <a:t>Mental Health resources for remote working</a:t>
            </a:r>
            <a:endParaRPr lang="en-GB" sz="1800" dirty="0">
              <a:latin typeface="Lato" pitchFamily="34"/>
              <a:ea typeface="Lato" pitchFamily="34"/>
              <a:cs typeface="Lato" pitchFamily="34"/>
            </a:endParaRPr>
          </a:p>
        </p:txBody>
      </p:sp>
    </p:spTree>
    <p:extLst>
      <p:ext uri="{BB962C8B-B14F-4D97-AF65-F5344CB8AC3E}">
        <p14:creationId xmlns:p14="http://schemas.microsoft.com/office/powerpoint/2010/main" val="24493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896C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4A6998-F216-46B8-9F6A-C44155C578B6}"/>
              </a:ext>
            </a:extLst>
          </p:cNvPr>
          <p:cNvPicPr>
            <a:picLocks noChangeAspect="1"/>
          </p:cNvPicPr>
          <p:nvPr/>
        </p:nvPicPr>
        <p:blipFill rotWithShape="1">
          <a:blip r:embed="rId3">
            <a:extLst>
              <a:ext uri="{28A0092B-C50C-407E-A947-70E740481C1C}">
                <a14:useLocalDpi xmlns:a14="http://schemas.microsoft.com/office/drawing/2010/main" val="0"/>
              </a:ext>
            </a:extLst>
          </a:blip>
          <a:srcRect b="27482"/>
          <a:stretch/>
        </p:blipFill>
        <p:spPr>
          <a:xfrm>
            <a:off x="7963696" y="3641738"/>
            <a:ext cx="5329949" cy="3610664"/>
          </a:xfrm>
          <a:prstGeom prst="rect">
            <a:avLst/>
          </a:prstGeom>
          <a:noFill/>
          <a:effectLst>
            <a:reflection endPos="0" dist="50800" dir="5400000" sy="-100000" algn="bl" rotWithShape="0"/>
          </a:effectLst>
        </p:spPr>
      </p:pic>
      <p:sp>
        <p:nvSpPr>
          <p:cNvPr id="8" name="Rectangle 7">
            <a:extLst>
              <a:ext uri="{FF2B5EF4-FFF2-40B4-BE49-F238E27FC236}">
                <a16:creationId xmlns:a16="http://schemas.microsoft.com/office/drawing/2014/main" id="{4018165A-2FA4-4363-87A6-E34307E23C8B}"/>
              </a:ext>
            </a:extLst>
          </p:cNvPr>
          <p:cNvSpPr/>
          <p:nvPr/>
        </p:nvSpPr>
        <p:spPr>
          <a:xfrm>
            <a:off x="7827666" y="3216262"/>
            <a:ext cx="4364334" cy="3641738"/>
          </a:xfrm>
          <a:prstGeom prst="rect">
            <a:avLst/>
          </a:prstGeom>
          <a:solidFill>
            <a:srgbClr val="2896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410F24C7-987D-46AC-B89D-469CBA365398}"/>
              </a:ext>
            </a:extLst>
          </p:cNvPr>
          <p:cNvSpPr txBox="1">
            <a:spLocks/>
          </p:cNvSpPr>
          <p:nvPr/>
        </p:nvSpPr>
        <p:spPr>
          <a:xfrm>
            <a:off x="827504" y="1230521"/>
            <a:ext cx="963282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rPr>
              <a:t>Q&amp;A</a:t>
            </a:r>
            <a:endParaRPr kumimoji="0" lang="en-GB" sz="80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0000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4CF9DA4-5BDF-4976-AD1D-2A10965CB8F7}"/>
              </a:ext>
            </a:extLst>
          </p:cNvPr>
          <p:cNvSpPr/>
          <p:nvPr/>
        </p:nvSpPr>
        <p:spPr>
          <a:xfrm>
            <a:off x="0" y="-18439"/>
            <a:ext cx="12192000" cy="6876440"/>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94D989-BAE3-49C6-876E-57C02DDF8BEC}"/>
              </a:ext>
            </a:extLst>
          </p:cNvPr>
          <p:cNvSpPr/>
          <p:nvPr/>
        </p:nvSpPr>
        <p:spPr>
          <a:xfrm>
            <a:off x="1855824" y="1196112"/>
            <a:ext cx="7105481" cy="3785652"/>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Visit our website: </a:t>
            </a:r>
            <a:b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b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mhfaengland.org</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Find us on social media: </a:t>
            </a:r>
            <a:b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b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@MHFAEngland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Get in touch: </a:t>
            </a:r>
            <a:b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br>
            <a:r>
              <a:rPr kumimoji="0" lang="en-GB" sz="2400" b="0" i="0" u="none" strike="noStrike" kern="1200" cap="none" spc="0" normalizeH="0" baseline="0" noProof="0" dirty="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workplace@mhfaengland.org</a:t>
            </a:r>
          </a:p>
        </p:txBody>
      </p:sp>
      <p:pic>
        <p:nvPicPr>
          <p:cNvPr id="9" name="Picture 8">
            <a:extLst>
              <a:ext uri="{FF2B5EF4-FFF2-40B4-BE49-F238E27FC236}">
                <a16:creationId xmlns:a16="http://schemas.microsoft.com/office/drawing/2014/main" id="{184CA819-5305-4252-B3A3-5A913F367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848" y="4906778"/>
            <a:ext cx="1667079" cy="1557313"/>
          </a:xfrm>
          <a:prstGeom prst="rect">
            <a:avLst/>
          </a:prstGeom>
        </p:spPr>
      </p:pic>
      <p:sp>
        <p:nvSpPr>
          <p:cNvPr id="10" name="Rectangle 9">
            <a:extLst>
              <a:ext uri="{FF2B5EF4-FFF2-40B4-BE49-F238E27FC236}">
                <a16:creationId xmlns:a16="http://schemas.microsoft.com/office/drawing/2014/main" id="{E4806DFA-09AF-4006-99C2-86673F7EBDE6}"/>
              </a:ext>
            </a:extLst>
          </p:cNvPr>
          <p:cNvSpPr/>
          <p:nvPr/>
        </p:nvSpPr>
        <p:spPr>
          <a:xfrm>
            <a:off x="600073" y="6027900"/>
            <a:ext cx="2496196" cy="523220"/>
          </a:xfrm>
          <a:prstGeom prst="rect">
            <a:avLst/>
          </a:prstGeom>
        </p:spPr>
        <p:txBody>
          <a:bodyPr wrap="non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 MHFA England 2021</a:t>
            </a:r>
          </a:p>
        </p:txBody>
      </p:sp>
      <p:grpSp>
        <p:nvGrpSpPr>
          <p:cNvPr id="18" name="Group 17">
            <a:extLst>
              <a:ext uri="{FF2B5EF4-FFF2-40B4-BE49-F238E27FC236}">
                <a16:creationId xmlns:a16="http://schemas.microsoft.com/office/drawing/2014/main" id="{1172571B-E1FD-4BF8-B463-6AADBE749E66}"/>
              </a:ext>
            </a:extLst>
          </p:cNvPr>
          <p:cNvGrpSpPr/>
          <p:nvPr/>
        </p:nvGrpSpPr>
        <p:grpSpPr>
          <a:xfrm>
            <a:off x="1148479" y="1196113"/>
            <a:ext cx="845503" cy="845503"/>
            <a:chOff x="5817504" y="272125"/>
            <a:chExt cx="845503" cy="845503"/>
          </a:xfrm>
        </p:grpSpPr>
        <p:sp>
          <p:nvSpPr>
            <p:cNvPr id="13" name="Oval 12">
              <a:extLst>
                <a:ext uri="{FF2B5EF4-FFF2-40B4-BE49-F238E27FC236}">
                  <a16:creationId xmlns:a16="http://schemas.microsoft.com/office/drawing/2014/main" id="{FDD437D3-C9F9-4D62-9E48-12B4D16C1155}"/>
                </a:ext>
              </a:extLst>
            </p:cNvPr>
            <p:cNvSpPr/>
            <p:nvPr/>
          </p:nvSpPr>
          <p:spPr>
            <a:xfrm>
              <a:off x="5817504" y="272125"/>
              <a:ext cx="845503" cy="845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endParaRPr>
            </a:p>
          </p:txBody>
        </p:sp>
        <p:pic>
          <p:nvPicPr>
            <p:cNvPr id="8" name="Graphic 7" descr="World">
              <a:extLst>
                <a:ext uri="{FF2B5EF4-FFF2-40B4-BE49-F238E27FC236}">
                  <a16:creationId xmlns:a16="http://schemas.microsoft.com/office/drawing/2014/main" id="{E068BAF8-DD6C-4C7D-9569-8449076E0D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7213" y="361834"/>
              <a:ext cx="666084" cy="666084"/>
            </a:xfrm>
            <a:prstGeom prst="rect">
              <a:avLst/>
            </a:prstGeom>
          </p:spPr>
        </p:pic>
      </p:grpSp>
      <p:grpSp>
        <p:nvGrpSpPr>
          <p:cNvPr id="15" name="Group 14">
            <a:extLst>
              <a:ext uri="{FF2B5EF4-FFF2-40B4-BE49-F238E27FC236}">
                <a16:creationId xmlns:a16="http://schemas.microsoft.com/office/drawing/2014/main" id="{88EE4E2E-EF76-4626-927C-0C33DDC59B4D}"/>
              </a:ext>
            </a:extLst>
          </p:cNvPr>
          <p:cNvGrpSpPr/>
          <p:nvPr/>
        </p:nvGrpSpPr>
        <p:grpSpPr>
          <a:xfrm>
            <a:off x="1142316" y="2628694"/>
            <a:ext cx="845503" cy="845503"/>
            <a:chOff x="6763724" y="2099516"/>
            <a:chExt cx="845503" cy="845503"/>
          </a:xfrm>
        </p:grpSpPr>
        <p:sp>
          <p:nvSpPr>
            <p:cNvPr id="14" name="Oval 13">
              <a:extLst>
                <a:ext uri="{FF2B5EF4-FFF2-40B4-BE49-F238E27FC236}">
                  <a16:creationId xmlns:a16="http://schemas.microsoft.com/office/drawing/2014/main" id="{2C019DFD-6F48-460A-8507-3237D793E6E5}"/>
                </a:ext>
              </a:extLst>
            </p:cNvPr>
            <p:cNvSpPr/>
            <p:nvPr/>
          </p:nvSpPr>
          <p:spPr>
            <a:xfrm>
              <a:off x="6763724" y="2099516"/>
              <a:ext cx="845503" cy="845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endParaRPr>
            </a:p>
          </p:txBody>
        </p:sp>
        <p:pic>
          <p:nvPicPr>
            <p:cNvPr id="12" name="Graphic 11" descr="Smart Phone">
              <a:extLst>
                <a:ext uri="{FF2B5EF4-FFF2-40B4-BE49-F238E27FC236}">
                  <a16:creationId xmlns:a16="http://schemas.microsoft.com/office/drawing/2014/main" id="{5E295065-D2E0-4BFE-B85A-27C152C0BA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5251" y="2238763"/>
              <a:ext cx="574776" cy="574776"/>
            </a:xfrm>
            <a:prstGeom prst="rect">
              <a:avLst/>
            </a:prstGeom>
          </p:spPr>
        </p:pic>
      </p:grpSp>
      <p:grpSp>
        <p:nvGrpSpPr>
          <p:cNvPr id="17" name="Group 16">
            <a:extLst>
              <a:ext uri="{FF2B5EF4-FFF2-40B4-BE49-F238E27FC236}">
                <a16:creationId xmlns:a16="http://schemas.microsoft.com/office/drawing/2014/main" id="{CA6993F3-0D50-4CB0-9EBE-C3BE645D5464}"/>
              </a:ext>
            </a:extLst>
          </p:cNvPr>
          <p:cNvGrpSpPr/>
          <p:nvPr/>
        </p:nvGrpSpPr>
        <p:grpSpPr>
          <a:xfrm>
            <a:off x="1139559" y="4061275"/>
            <a:ext cx="845503" cy="845503"/>
            <a:chOff x="7959477" y="3489242"/>
            <a:chExt cx="845503" cy="845503"/>
          </a:xfrm>
        </p:grpSpPr>
        <p:sp>
          <p:nvSpPr>
            <p:cNvPr id="16" name="Oval 15">
              <a:extLst>
                <a:ext uri="{FF2B5EF4-FFF2-40B4-BE49-F238E27FC236}">
                  <a16:creationId xmlns:a16="http://schemas.microsoft.com/office/drawing/2014/main" id="{F54B9303-BF26-4287-ADE7-EF94DCE68A8D}"/>
                </a:ext>
              </a:extLst>
            </p:cNvPr>
            <p:cNvSpPr/>
            <p:nvPr/>
          </p:nvSpPr>
          <p:spPr>
            <a:xfrm>
              <a:off x="7959477" y="3489242"/>
              <a:ext cx="845503" cy="845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endParaRPr>
            </a:p>
          </p:txBody>
        </p:sp>
        <p:pic>
          <p:nvPicPr>
            <p:cNvPr id="3" name="Graphic 2" descr="Envelope">
              <a:extLst>
                <a:ext uri="{FF2B5EF4-FFF2-40B4-BE49-F238E27FC236}">
                  <a16:creationId xmlns:a16="http://schemas.microsoft.com/office/drawing/2014/main" id="{1A7538F6-78BF-46A8-8E04-D369AF75D5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367" y="3626132"/>
              <a:ext cx="571722" cy="571722"/>
            </a:xfrm>
            <a:prstGeom prst="rect">
              <a:avLst/>
            </a:prstGeom>
          </p:spPr>
        </p:pic>
      </p:grpSp>
    </p:spTree>
    <p:extLst>
      <p:ext uri="{BB962C8B-B14F-4D97-AF65-F5344CB8AC3E}">
        <p14:creationId xmlns:p14="http://schemas.microsoft.com/office/powerpoint/2010/main" val="27672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computer, computer&#10;&#10;Description automatically generated">
            <a:extLst>
              <a:ext uri="{FF2B5EF4-FFF2-40B4-BE49-F238E27FC236}">
                <a16:creationId xmlns:a16="http://schemas.microsoft.com/office/drawing/2014/main" id="{88EF3FFE-A49F-43E1-B4F4-8A6979782CB4}"/>
              </a:ext>
            </a:extLst>
          </p:cNvPr>
          <p:cNvPicPr>
            <a:picLocks noChangeAspect="1"/>
          </p:cNvPicPr>
          <p:nvPr/>
        </p:nvPicPr>
        <p:blipFill rotWithShape="1">
          <a:blip r:embed="rId3">
            <a:extLst>
              <a:ext uri="{28A0092B-C50C-407E-A947-70E740481C1C}">
                <a14:useLocalDpi xmlns:a14="http://schemas.microsoft.com/office/drawing/2010/main" val="0"/>
              </a:ext>
            </a:extLst>
          </a:blip>
          <a:srcRect r="30974"/>
          <a:stretch/>
        </p:blipFill>
        <p:spPr>
          <a:xfrm>
            <a:off x="5091266" y="0"/>
            <a:ext cx="7100734" cy="6858000"/>
          </a:xfrm>
          <a:prstGeom prst="rect">
            <a:avLst/>
          </a:prstGeom>
        </p:spPr>
      </p:pic>
      <p:sp>
        <p:nvSpPr>
          <p:cNvPr id="5" name="Oval 4">
            <a:extLst>
              <a:ext uri="{FF2B5EF4-FFF2-40B4-BE49-F238E27FC236}">
                <a16:creationId xmlns:a16="http://schemas.microsoft.com/office/drawing/2014/main" id="{44658A31-613A-481D-B29C-7E563B7885D4}"/>
              </a:ext>
            </a:extLst>
          </p:cNvPr>
          <p:cNvSpPr/>
          <p:nvPr/>
        </p:nvSpPr>
        <p:spPr>
          <a:xfrm>
            <a:off x="-3195300" y="-1738914"/>
            <a:ext cx="10869228" cy="10869228"/>
          </a:xfrm>
          <a:prstGeom prst="ellipse">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551206" y="1088453"/>
            <a:ext cx="4943475" cy="1876425"/>
          </a:xfrm>
        </p:spPr>
        <p:txBody>
          <a:bodyPr anchor="t">
            <a:noAutofit/>
          </a:bodyPr>
          <a:lstStyle/>
          <a:p>
            <a:r>
              <a:rPr lang="en-GB" sz="6000" dirty="0">
                <a:solidFill>
                  <a:schemeClr val="bg1"/>
                </a:solidFill>
                <a:latin typeface="Lato Bold" panose="020F0502020204030203" pitchFamily="34" charset="0"/>
                <a:ea typeface="Lato Bold" panose="020F0502020204030203" pitchFamily="34" charset="0"/>
                <a:cs typeface="Lato Bold" panose="020F0502020204030203" pitchFamily="34" charset="0"/>
              </a:rPr>
              <a:t>Managing stress in the workplace</a:t>
            </a:r>
          </a:p>
        </p:txBody>
      </p:sp>
      <p:pic>
        <p:nvPicPr>
          <p:cNvPr id="9" name="Picture 8">
            <a:extLst>
              <a:ext uri="{FF2B5EF4-FFF2-40B4-BE49-F238E27FC236}">
                <a16:creationId xmlns:a16="http://schemas.microsoft.com/office/drawing/2014/main" id="{D5BD7C2E-552C-4731-ADEF-1A00DB466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06" y="4973127"/>
            <a:ext cx="1377756" cy="1287040"/>
          </a:xfrm>
          <a:prstGeom prst="rect">
            <a:avLst/>
          </a:prstGeom>
        </p:spPr>
      </p:pic>
      <p:sp>
        <p:nvSpPr>
          <p:cNvPr id="10" name="Shape 385">
            <a:extLst>
              <a:ext uri="{FF2B5EF4-FFF2-40B4-BE49-F238E27FC236}">
                <a16:creationId xmlns:a16="http://schemas.microsoft.com/office/drawing/2014/main" id="{98F89DC9-953D-42F5-B848-FF448891F1DE}"/>
              </a:ext>
            </a:extLst>
          </p:cNvPr>
          <p:cNvSpPr/>
          <p:nvPr/>
        </p:nvSpPr>
        <p:spPr>
          <a:xfrm>
            <a:off x="7084024" y="6369025"/>
            <a:ext cx="1693497" cy="244611"/>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algn="ctr">
              <a:defRPr sz="1200">
                <a:solidFill>
                  <a:schemeClr val="accent3">
                    <a:lumOff val="44000"/>
                  </a:schemeClr>
                </a:solidFill>
                <a:latin typeface="Lato Semibold"/>
                <a:ea typeface="Lato Semibold"/>
                <a:cs typeface="Lato Semibold"/>
                <a:sym typeface="Lato Semibold"/>
              </a:defRPr>
            </a:pPr>
            <a:r>
              <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GB" dirty="0">
                <a:solidFill>
                  <a:schemeClr val="bg1"/>
                </a:solidFill>
                <a:latin typeface="Lato Light" panose="020F0502020204030203" pitchFamily="34" charset="0"/>
                <a:ea typeface="Lato Light" panose="020F0502020204030203" pitchFamily="34" charset="0"/>
                <a:cs typeface="Lato Light" panose="020F0502020204030203" pitchFamily="34" charset="0"/>
              </a:rPr>
              <a:t>MHFA England 2021</a:t>
            </a:r>
            <a:endParaRPr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427006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p>
        </p:txBody>
      </p:sp>
      <p:sp>
        <p:nvSpPr>
          <p:cNvPr id="3" name="TextBox 2">
            <a:extLst>
              <a:ext uri="{FF2B5EF4-FFF2-40B4-BE49-F238E27FC236}">
                <a16:creationId xmlns:a16="http://schemas.microsoft.com/office/drawing/2014/main" id="{E6A5677E-8711-45EE-B407-0E21F6D6FD4A}"/>
              </a:ext>
            </a:extLst>
          </p:cNvPr>
          <p:cNvSpPr txBox="1"/>
          <p:nvPr/>
        </p:nvSpPr>
        <p:spPr>
          <a:xfrm>
            <a:off x="1394820" y="2741946"/>
            <a:ext cx="1624405" cy="584775"/>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Delivering for 15 years</a:t>
            </a:r>
            <a:endParaRPr lang="en-GB" dirty="0">
              <a:latin typeface="Lato Bold" panose="020F0502020204030203" pitchFamily="34" charset="0"/>
              <a:ea typeface="Lato Bold" panose="020F0502020204030203" pitchFamily="34" charset="0"/>
              <a:cs typeface="Lato Bold" panose="020F0502020204030203" pitchFamily="34" charset="0"/>
            </a:endParaRPr>
          </a:p>
        </p:txBody>
      </p:sp>
      <p:sp>
        <p:nvSpPr>
          <p:cNvPr id="4" name="TextBox 3">
            <a:extLst>
              <a:ext uri="{FF2B5EF4-FFF2-40B4-BE49-F238E27FC236}">
                <a16:creationId xmlns:a16="http://schemas.microsoft.com/office/drawing/2014/main" id="{07DF21FE-6B4B-42AF-8F58-F00198702A00}"/>
              </a:ext>
            </a:extLst>
          </p:cNvPr>
          <p:cNvSpPr txBox="1"/>
          <p:nvPr/>
        </p:nvSpPr>
        <p:spPr>
          <a:xfrm>
            <a:off x="3749936" y="2634225"/>
            <a:ext cx="1885139" cy="830997"/>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Globally</a:t>
            </a:r>
            <a:r>
              <a:rPr lang="en-GB" sz="1600" dirty="0">
                <a:latin typeface="Lato Medium"/>
                <a:ea typeface="Lato Medium"/>
                <a:cs typeface="Lato Medium"/>
              </a:rPr>
              <a:t> </a:t>
            </a:r>
            <a:r>
              <a:rPr lang="en-GB" sz="1600" dirty="0">
                <a:latin typeface="Lato Bold" panose="020F0502020204030203" pitchFamily="34" charset="0"/>
                <a:ea typeface="Lato Bold" panose="020F0502020204030203" pitchFamily="34" charset="0"/>
                <a:cs typeface="Lato Bold" panose="020F0502020204030203" pitchFamily="34" charset="0"/>
              </a:rPr>
              <a:t>recognised training provider </a:t>
            </a:r>
          </a:p>
        </p:txBody>
      </p:sp>
      <p:sp>
        <p:nvSpPr>
          <p:cNvPr id="5" name="TextBox 4">
            <a:extLst>
              <a:ext uri="{FF2B5EF4-FFF2-40B4-BE49-F238E27FC236}">
                <a16:creationId xmlns:a16="http://schemas.microsoft.com/office/drawing/2014/main" id="{589548F7-CFB1-4D81-BEB0-BAE7544C81DA}"/>
              </a:ext>
            </a:extLst>
          </p:cNvPr>
          <p:cNvSpPr txBox="1"/>
          <p:nvPr/>
        </p:nvSpPr>
        <p:spPr>
          <a:xfrm>
            <a:off x="1322844" y="5062537"/>
            <a:ext cx="1735870" cy="1077218"/>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Average increase in confidence post training 69.4 %</a:t>
            </a:r>
          </a:p>
        </p:txBody>
      </p:sp>
      <p:sp>
        <p:nvSpPr>
          <p:cNvPr id="7" name="TextBox 6">
            <a:extLst>
              <a:ext uri="{FF2B5EF4-FFF2-40B4-BE49-F238E27FC236}">
                <a16:creationId xmlns:a16="http://schemas.microsoft.com/office/drawing/2014/main" id="{97B5A41A-19B3-4AFB-80D3-7E4DD72FF232}"/>
              </a:ext>
            </a:extLst>
          </p:cNvPr>
          <p:cNvSpPr txBox="1"/>
          <p:nvPr/>
        </p:nvSpPr>
        <p:spPr>
          <a:xfrm>
            <a:off x="8954843" y="2678323"/>
            <a:ext cx="1682677" cy="584775"/>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Evidence based training</a:t>
            </a:r>
          </a:p>
        </p:txBody>
      </p:sp>
      <p:sp>
        <p:nvSpPr>
          <p:cNvPr id="10" name="TextBox 9">
            <a:extLst>
              <a:ext uri="{FF2B5EF4-FFF2-40B4-BE49-F238E27FC236}">
                <a16:creationId xmlns:a16="http://schemas.microsoft.com/office/drawing/2014/main" id="{BC7E88DF-2DA6-4292-91A8-5D9905FA417A}"/>
              </a:ext>
            </a:extLst>
          </p:cNvPr>
          <p:cNvSpPr txBox="1"/>
          <p:nvPr/>
        </p:nvSpPr>
        <p:spPr>
          <a:xfrm>
            <a:off x="6536545" y="2677590"/>
            <a:ext cx="1516828" cy="830997"/>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Working with over 20,000 employers</a:t>
            </a:r>
          </a:p>
        </p:txBody>
      </p:sp>
      <p:sp>
        <p:nvSpPr>
          <p:cNvPr id="11" name="TextBox 10">
            <a:extLst>
              <a:ext uri="{FF2B5EF4-FFF2-40B4-BE49-F238E27FC236}">
                <a16:creationId xmlns:a16="http://schemas.microsoft.com/office/drawing/2014/main" id="{A8232C36-6E72-4DD5-9D5A-C221D2AE88AA}"/>
              </a:ext>
            </a:extLst>
          </p:cNvPr>
          <p:cNvSpPr txBox="1"/>
          <p:nvPr/>
        </p:nvSpPr>
        <p:spPr>
          <a:xfrm>
            <a:off x="3835100" y="5142161"/>
            <a:ext cx="1699709" cy="1077218"/>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2,000+ qualified Instructor Members in England</a:t>
            </a:r>
          </a:p>
        </p:txBody>
      </p:sp>
      <p:sp>
        <p:nvSpPr>
          <p:cNvPr id="12" name="TextBox 11">
            <a:extLst>
              <a:ext uri="{FF2B5EF4-FFF2-40B4-BE49-F238E27FC236}">
                <a16:creationId xmlns:a16="http://schemas.microsoft.com/office/drawing/2014/main" id="{13D3876A-AD6B-40EE-8A0F-7EB85082A793}"/>
              </a:ext>
            </a:extLst>
          </p:cNvPr>
          <p:cNvSpPr txBox="1"/>
          <p:nvPr/>
        </p:nvSpPr>
        <p:spPr>
          <a:xfrm>
            <a:off x="6476102" y="5142161"/>
            <a:ext cx="1527586" cy="1077218"/>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Over 550,000</a:t>
            </a:r>
            <a:endParaRPr lang="en-US" sz="1600" dirty="0">
              <a:latin typeface="Lato Bold" panose="020F0502020204030203" pitchFamily="34" charset="0"/>
              <a:ea typeface="Lato Bold" panose="020F0502020204030203" pitchFamily="34" charset="0"/>
              <a:cs typeface="Lato Bold" panose="020F0502020204030203" pitchFamily="34" charset="0"/>
            </a:endParaRPr>
          </a:p>
          <a:p>
            <a:pPr algn="ctr"/>
            <a:r>
              <a:rPr lang="en-GB" sz="1600" dirty="0">
                <a:latin typeface="Lato Bold" panose="020F0502020204030203" pitchFamily="34" charset="0"/>
                <a:ea typeface="Lato Bold" panose="020F0502020204030203" pitchFamily="34" charset="0"/>
                <a:cs typeface="Lato Bold" panose="020F0502020204030203" pitchFamily="34" charset="0"/>
              </a:rPr>
              <a:t> individuals trained in England</a:t>
            </a:r>
          </a:p>
        </p:txBody>
      </p:sp>
      <p:sp>
        <p:nvSpPr>
          <p:cNvPr id="23" name="TextBox 22">
            <a:extLst>
              <a:ext uri="{FF2B5EF4-FFF2-40B4-BE49-F238E27FC236}">
                <a16:creationId xmlns:a16="http://schemas.microsoft.com/office/drawing/2014/main" id="{5B6E17FC-4906-4C34-8747-A71194A34E80}"/>
              </a:ext>
            </a:extLst>
          </p:cNvPr>
          <p:cNvSpPr txBox="1"/>
          <p:nvPr/>
        </p:nvSpPr>
        <p:spPr>
          <a:xfrm>
            <a:off x="8912708" y="5141178"/>
            <a:ext cx="1452283" cy="584775"/>
          </a:xfrm>
          <a:prstGeom prst="rect">
            <a:avLst/>
          </a:prstGeom>
          <a:noFill/>
        </p:spPr>
        <p:txBody>
          <a:bodyPr wrap="square" rtlCol="0" anchor="t">
            <a:spAutoFit/>
          </a:bodyPr>
          <a:lstStyle/>
          <a:p>
            <a:pPr algn="ctr"/>
            <a:r>
              <a:rPr lang="en-GB" sz="1600" dirty="0">
                <a:latin typeface="Lato Bold" panose="020F0502020204030203" pitchFamily="34" charset="0"/>
                <a:ea typeface="Lato Bold" panose="020F0502020204030203" pitchFamily="34" charset="0"/>
                <a:cs typeface="Lato Bold" panose="020F0502020204030203" pitchFamily="34" charset="0"/>
              </a:rPr>
              <a:t>Mission: to train 1 in 10</a:t>
            </a:r>
          </a:p>
        </p:txBody>
      </p:sp>
      <p:pic>
        <p:nvPicPr>
          <p:cNvPr id="25" name="Graphic 24" descr="Earth Globe Europe-Africa">
            <a:extLst>
              <a:ext uri="{FF2B5EF4-FFF2-40B4-BE49-F238E27FC236}">
                <a16:creationId xmlns:a16="http://schemas.microsoft.com/office/drawing/2014/main" id="{7D9E8507-5A05-41E7-8F45-84217A970B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4788" y="1731524"/>
            <a:ext cx="914400" cy="914400"/>
          </a:xfrm>
          <a:prstGeom prst="rect">
            <a:avLst/>
          </a:prstGeom>
        </p:spPr>
      </p:pic>
      <p:pic>
        <p:nvPicPr>
          <p:cNvPr id="27" name="Graphic 26" descr="Team">
            <a:extLst>
              <a:ext uri="{FF2B5EF4-FFF2-40B4-BE49-F238E27FC236}">
                <a16:creationId xmlns:a16="http://schemas.microsoft.com/office/drawing/2014/main" id="{EC9CF79E-E47D-4638-8B4C-8484D341E8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2695" y="4085253"/>
            <a:ext cx="914400" cy="914400"/>
          </a:xfrm>
          <a:prstGeom prst="rect">
            <a:avLst/>
          </a:prstGeom>
        </p:spPr>
      </p:pic>
      <p:pic>
        <p:nvPicPr>
          <p:cNvPr id="29" name="Graphic 28" descr="Cake">
            <a:extLst>
              <a:ext uri="{FF2B5EF4-FFF2-40B4-BE49-F238E27FC236}">
                <a16:creationId xmlns:a16="http://schemas.microsoft.com/office/drawing/2014/main" id="{01062CE9-4ACA-42A7-8904-22F3497909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9311" y="1805522"/>
            <a:ext cx="914400" cy="914400"/>
          </a:xfrm>
          <a:prstGeom prst="rect">
            <a:avLst/>
          </a:prstGeom>
        </p:spPr>
      </p:pic>
      <p:pic>
        <p:nvPicPr>
          <p:cNvPr id="31" name="Graphic 30" descr="Rocket">
            <a:extLst>
              <a:ext uri="{FF2B5EF4-FFF2-40B4-BE49-F238E27FC236}">
                <a16:creationId xmlns:a16="http://schemas.microsoft.com/office/drawing/2014/main" id="{EC64D6E8-6A12-4B55-926F-C64A159506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33562" y="4083770"/>
            <a:ext cx="914400" cy="914400"/>
          </a:xfrm>
          <a:prstGeom prst="rect">
            <a:avLst/>
          </a:prstGeom>
        </p:spPr>
      </p:pic>
      <p:pic>
        <p:nvPicPr>
          <p:cNvPr id="33" name="Graphic 32" descr="Lecturer">
            <a:extLst>
              <a:ext uri="{FF2B5EF4-FFF2-40B4-BE49-F238E27FC236}">
                <a16:creationId xmlns:a16="http://schemas.microsoft.com/office/drawing/2014/main" id="{5D00F5B1-BA38-46F9-BC2A-8B03761AEF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27754" y="4081549"/>
            <a:ext cx="914400" cy="914400"/>
          </a:xfrm>
          <a:prstGeom prst="rect">
            <a:avLst/>
          </a:prstGeom>
        </p:spPr>
      </p:pic>
      <p:pic>
        <p:nvPicPr>
          <p:cNvPr id="35" name="Graphic 34" descr="Briefcase">
            <a:extLst>
              <a:ext uri="{FF2B5EF4-FFF2-40B4-BE49-F238E27FC236}">
                <a16:creationId xmlns:a16="http://schemas.microsoft.com/office/drawing/2014/main" id="{F7CE43A2-D938-46B0-A9CF-595013483B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37759" y="1716626"/>
            <a:ext cx="914400" cy="914400"/>
          </a:xfrm>
          <a:prstGeom prst="rect">
            <a:avLst/>
          </a:prstGeom>
        </p:spPr>
      </p:pic>
      <p:pic>
        <p:nvPicPr>
          <p:cNvPr id="37" name="Graphic 36" descr="Brain in head">
            <a:extLst>
              <a:ext uri="{FF2B5EF4-FFF2-40B4-BE49-F238E27FC236}">
                <a16:creationId xmlns:a16="http://schemas.microsoft.com/office/drawing/2014/main" id="{D35DEFEE-B593-4A8B-96CB-8C888D98F2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77572" y="1658078"/>
            <a:ext cx="914400" cy="914400"/>
          </a:xfrm>
          <a:prstGeom prst="rect">
            <a:avLst/>
          </a:prstGeom>
        </p:spPr>
      </p:pic>
      <p:pic>
        <p:nvPicPr>
          <p:cNvPr id="39" name="Graphic 38" descr="Upward trend">
            <a:extLst>
              <a:ext uri="{FF2B5EF4-FFF2-40B4-BE49-F238E27FC236}">
                <a16:creationId xmlns:a16="http://schemas.microsoft.com/office/drawing/2014/main" id="{D935B458-24F3-412C-8E8D-0B35F9A7382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81649" y="4079885"/>
            <a:ext cx="914400" cy="914400"/>
          </a:xfrm>
          <a:prstGeom prst="rect">
            <a:avLst/>
          </a:prstGeom>
        </p:spPr>
      </p:pic>
      <p:pic>
        <p:nvPicPr>
          <p:cNvPr id="19" name="Picture 18">
            <a:extLst>
              <a:ext uri="{FF2B5EF4-FFF2-40B4-BE49-F238E27FC236}">
                <a16:creationId xmlns:a16="http://schemas.microsoft.com/office/drawing/2014/main" id="{B04427DC-7ADE-4951-A2A5-7DEA7B59DE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2827" y="5391916"/>
            <a:ext cx="1410005" cy="1410005"/>
          </a:xfrm>
          <a:prstGeom prst="rect">
            <a:avLst/>
          </a:prstGeom>
        </p:spPr>
      </p:pic>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Tree>
    <p:extLst>
      <p:ext uri="{BB962C8B-B14F-4D97-AF65-F5344CB8AC3E}">
        <p14:creationId xmlns:p14="http://schemas.microsoft.com/office/powerpoint/2010/main" val="261420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19" name="Picture 18">
            <a:extLst>
              <a:ext uri="{FF2B5EF4-FFF2-40B4-BE49-F238E27FC236}">
                <a16:creationId xmlns:a16="http://schemas.microsoft.com/office/drawing/2014/main" id="{B04427DC-7ADE-4951-A2A5-7DEA7B59D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827" y="5391916"/>
            <a:ext cx="1410005" cy="1410005"/>
          </a:xfrm>
          <a:prstGeom prst="rect">
            <a:avLst/>
          </a:prstGeom>
        </p:spPr>
      </p:pic>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a:solidFill>
                  <a:schemeClr val="bg1"/>
                </a:solidFill>
                <a:latin typeface="Lato Bold" panose="020F0502020204030203" pitchFamily="34" charset="0"/>
                <a:ea typeface="Lato Bold" panose="020F0502020204030203" pitchFamily="34" charset="0"/>
                <a:cs typeface="Lato Bold" panose="020F0502020204030203" pitchFamily="34" charset="0"/>
              </a:rPr>
              <a:t>Agenda</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graphicFrame>
        <p:nvGraphicFramePr>
          <p:cNvPr id="21" name="Table 6">
            <a:extLst>
              <a:ext uri="{FF2B5EF4-FFF2-40B4-BE49-F238E27FC236}">
                <a16:creationId xmlns:a16="http://schemas.microsoft.com/office/drawing/2014/main" id="{0BBA6544-189D-4CC9-BE6D-27FD5D7BC122}"/>
              </a:ext>
            </a:extLst>
          </p:cNvPr>
          <p:cNvGraphicFramePr>
            <a:graphicFrameLocks noGrp="1"/>
          </p:cNvGraphicFramePr>
          <p:nvPr>
            <p:ph idx="1"/>
            <p:extLst>
              <p:ext uri="{D42A27DB-BD31-4B8C-83A1-F6EECF244321}">
                <p14:modId xmlns:p14="http://schemas.microsoft.com/office/powerpoint/2010/main" val="1754121601"/>
              </p:ext>
            </p:extLst>
          </p:nvPr>
        </p:nvGraphicFramePr>
        <p:xfrm>
          <a:off x="563722" y="1858553"/>
          <a:ext cx="5137189" cy="4025920"/>
        </p:xfrm>
        <a:graphic>
          <a:graphicData uri="http://schemas.openxmlformats.org/drawingml/2006/table">
            <a:tbl>
              <a:tblPr>
                <a:effectLst/>
                <a:tableStyleId>{5C22544A-7EE6-4342-B048-85BDC9FD1C3A}</a:tableStyleId>
              </a:tblPr>
              <a:tblGrid>
                <a:gridCol w="384157">
                  <a:extLst>
                    <a:ext uri="{9D8B030D-6E8A-4147-A177-3AD203B41FA5}">
                      <a16:colId xmlns:a16="http://schemas.microsoft.com/office/drawing/2014/main" val="2438628854"/>
                    </a:ext>
                  </a:extLst>
                </a:gridCol>
                <a:gridCol w="4753032">
                  <a:extLst>
                    <a:ext uri="{9D8B030D-6E8A-4147-A177-3AD203B41FA5}">
                      <a16:colId xmlns:a16="http://schemas.microsoft.com/office/drawing/2014/main" val="3971856133"/>
                    </a:ext>
                  </a:extLst>
                </a:gridCol>
              </a:tblGrid>
              <a:tr h="503240">
                <a:tc>
                  <a:txBody>
                    <a:bodyPr/>
                    <a:lstStyle/>
                    <a:p>
                      <a:pPr lvl="0" algn="l"/>
                      <a:r>
                        <a:rPr lang="en-GB" b="1">
                          <a:solidFill>
                            <a:srgbClr val="65AB31"/>
                          </a:solidFill>
                          <a:latin typeface="Lato" pitchFamily="34"/>
                          <a:ea typeface="Lato" pitchFamily="34"/>
                          <a:cs typeface="Lato" pitchFamily="34"/>
                        </a:rPr>
                        <a:t>1</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US" dirty="0">
                          <a:latin typeface="Lato Bold" panose="020F0502020204030203" pitchFamily="34" charset="0"/>
                          <a:ea typeface="Lato Bold" panose="020F0502020204030203" pitchFamily="34" charset="0"/>
                          <a:cs typeface="Lato Bold" panose="020F0502020204030203" pitchFamily="34" charset="0"/>
                        </a:rPr>
                        <a:t>Sources of stress</a:t>
                      </a:r>
                      <a:endParaRPr lang="en-GB" dirty="0">
                        <a:latin typeface="Lato Bold" panose="020F0502020204030203" pitchFamily="34" charset="0"/>
                        <a:ea typeface="Lato Bold" panose="020F0502020204030203" pitchFamily="34" charset="0"/>
                        <a:cs typeface="Lato Bold" panose="020F0502020204030203" pitchFamily="34" charset="0"/>
                      </a:endParaRP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237715792"/>
                  </a:ext>
                </a:extLst>
              </a:tr>
              <a:tr h="503240">
                <a:tc>
                  <a:txBody>
                    <a:bodyPr/>
                    <a:lstStyle/>
                    <a:p>
                      <a:pPr lvl="0" algn="l"/>
                      <a:r>
                        <a:rPr lang="en-GB" b="1">
                          <a:solidFill>
                            <a:srgbClr val="65AB31"/>
                          </a:solidFill>
                          <a:latin typeface="Lato" pitchFamily="34"/>
                          <a:ea typeface="Lato" pitchFamily="34"/>
                          <a:cs typeface="Lato" pitchFamily="34"/>
                        </a:rPr>
                        <a:t>2</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US" dirty="0">
                          <a:latin typeface="Lato Bold" panose="020F0502020204030203" pitchFamily="34" charset="0"/>
                          <a:ea typeface="Lato Bold" panose="020F0502020204030203" pitchFamily="34" charset="0"/>
                          <a:cs typeface="Lato Bold" panose="020F0502020204030203" pitchFamily="34" charset="0"/>
                        </a:rPr>
                        <a:t>Address your stress – the stress container</a:t>
                      </a:r>
                      <a:endParaRPr lang="en-GB" dirty="0">
                        <a:latin typeface="Lato Bold" panose="020F0502020204030203" pitchFamily="34" charset="0"/>
                        <a:ea typeface="Lato Bold" panose="020F0502020204030203" pitchFamily="34" charset="0"/>
                        <a:cs typeface="Lato Bold" panose="020F0502020204030203" pitchFamily="34" charset="0"/>
                      </a:endParaRP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560972789"/>
                  </a:ext>
                </a:extLst>
              </a:tr>
              <a:tr h="503240">
                <a:tc>
                  <a:txBody>
                    <a:bodyPr/>
                    <a:lstStyle/>
                    <a:p>
                      <a:pPr lvl="0" algn="l"/>
                      <a:r>
                        <a:rPr lang="en-GB" b="1">
                          <a:solidFill>
                            <a:srgbClr val="65AB31"/>
                          </a:solidFill>
                          <a:latin typeface="Lato" pitchFamily="34"/>
                          <a:ea typeface="Lato" pitchFamily="34"/>
                          <a:cs typeface="Lato" pitchFamily="34"/>
                        </a:rPr>
                        <a:t>3</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US" dirty="0">
                          <a:latin typeface="Lato Bold" panose="020F0502020204030203" pitchFamily="34" charset="0"/>
                          <a:ea typeface="Lato Bold" panose="020F0502020204030203" pitchFamily="34" charset="0"/>
                          <a:cs typeface="Lato Bold" panose="020F0502020204030203" pitchFamily="34" charset="0"/>
                        </a:rPr>
                        <a:t>Habits and routine</a:t>
                      </a:r>
                      <a:endParaRPr lang="en-GB" dirty="0">
                        <a:latin typeface="Lato Bold" panose="020F0502020204030203" pitchFamily="34" charset="0"/>
                        <a:ea typeface="Lato Bold" panose="020F0502020204030203" pitchFamily="34" charset="0"/>
                        <a:cs typeface="Lato Bold" panose="020F0502020204030203" pitchFamily="34" charset="0"/>
                      </a:endParaRP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84268510"/>
                  </a:ext>
                </a:extLst>
              </a:tr>
              <a:tr h="503240">
                <a:tc>
                  <a:txBody>
                    <a:bodyPr/>
                    <a:lstStyle/>
                    <a:p>
                      <a:pPr lvl="0" algn="l"/>
                      <a:r>
                        <a:rPr lang="en-GB" b="1">
                          <a:solidFill>
                            <a:srgbClr val="65AB31"/>
                          </a:solidFill>
                          <a:latin typeface="Lato" pitchFamily="34"/>
                          <a:ea typeface="Lato" pitchFamily="34"/>
                          <a:cs typeface="Lato" pitchFamily="34"/>
                        </a:rPr>
                        <a:t>4</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GB" dirty="0">
                          <a:latin typeface="Lato Bold" panose="020F0502020204030203" pitchFamily="34" charset="0"/>
                          <a:ea typeface="Lato Bold" panose="020F0502020204030203" pitchFamily="34" charset="0"/>
                          <a:cs typeface="Lato Bold" panose="020F0502020204030203" pitchFamily="34" charset="0"/>
                        </a:rPr>
                        <a:t>Boundaries</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679802683"/>
                  </a:ext>
                </a:extLst>
              </a:tr>
              <a:tr h="503240">
                <a:tc>
                  <a:txBody>
                    <a:bodyPr/>
                    <a:lstStyle/>
                    <a:p>
                      <a:pPr lvl="0" algn="l"/>
                      <a:r>
                        <a:rPr lang="en-GB" b="1">
                          <a:solidFill>
                            <a:srgbClr val="65AB31"/>
                          </a:solidFill>
                          <a:latin typeface="Lato" pitchFamily="34"/>
                          <a:ea typeface="Lato" pitchFamily="34"/>
                          <a:cs typeface="Lato" pitchFamily="34"/>
                        </a:rPr>
                        <a:t>5</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GB" dirty="0">
                          <a:latin typeface="Lato Bold" panose="020F0502020204030203" pitchFamily="34" charset="0"/>
                          <a:ea typeface="Lato Bold" panose="020F0502020204030203" pitchFamily="34" charset="0"/>
                          <a:cs typeface="Lato Bold" panose="020F0502020204030203" pitchFamily="34" charset="0"/>
                        </a:rPr>
                        <a:t>Connection</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445495180"/>
                  </a:ext>
                </a:extLst>
              </a:tr>
              <a:tr h="503240">
                <a:tc>
                  <a:txBody>
                    <a:bodyPr/>
                    <a:lstStyle/>
                    <a:p>
                      <a:pPr lvl="0" algn="l"/>
                      <a:r>
                        <a:rPr lang="en-GB" b="1">
                          <a:solidFill>
                            <a:srgbClr val="65AB31"/>
                          </a:solidFill>
                          <a:latin typeface="Lato" pitchFamily="34"/>
                          <a:ea typeface="Lato" pitchFamily="34"/>
                          <a:cs typeface="Lato" pitchFamily="34"/>
                        </a:rPr>
                        <a:t>6</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US" dirty="0">
                          <a:latin typeface="Lato Bold" panose="020F0502020204030203" pitchFamily="34" charset="0"/>
                          <a:ea typeface="Lato Bold" panose="020F0502020204030203" pitchFamily="34" charset="0"/>
                          <a:cs typeface="Lato Bold" panose="020F0502020204030203" pitchFamily="34" charset="0"/>
                        </a:rPr>
                        <a:t>Resources for you and your team</a:t>
                      </a:r>
                      <a:endParaRPr lang="en-GB" dirty="0">
                        <a:latin typeface="Lato Bold" panose="020F0502020204030203" pitchFamily="34" charset="0"/>
                        <a:ea typeface="Lato Bold" panose="020F0502020204030203" pitchFamily="34" charset="0"/>
                        <a:cs typeface="Lato Bold" panose="020F0502020204030203" pitchFamily="34" charset="0"/>
                      </a:endParaRP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188594533"/>
                  </a:ext>
                </a:extLst>
              </a:tr>
              <a:tr h="503240">
                <a:tc>
                  <a:txBody>
                    <a:bodyPr/>
                    <a:lstStyle/>
                    <a:p>
                      <a:pPr lvl="0" algn="l"/>
                      <a:r>
                        <a:rPr lang="en-GB" b="1">
                          <a:solidFill>
                            <a:srgbClr val="65AB31"/>
                          </a:solidFill>
                          <a:latin typeface="Lato" pitchFamily="34"/>
                          <a:ea typeface="Lato" pitchFamily="34"/>
                          <a:cs typeface="Lato" pitchFamily="34"/>
                        </a:rPr>
                        <a:t>7</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GB" dirty="0">
                          <a:latin typeface="Lato Bold" panose="020F0502020204030203" pitchFamily="34" charset="0"/>
                          <a:ea typeface="Lato Bold" panose="020F0502020204030203" pitchFamily="34" charset="0"/>
                          <a:cs typeface="Lato Bold" panose="020F0502020204030203" pitchFamily="34" charset="0"/>
                        </a:rPr>
                        <a:t>Useful links</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087409131"/>
                  </a:ext>
                </a:extLst>
              </a:tr>
              <a:tr h="503240">
                <a:tc>
                  <a:txBody>
                    <a:bodyPr/>
                    <a:lstStyle/>
                    <a:p>
                      <a:pPr lvl="0" algn="l"/>
                      <a:r>
                        <a:rPr lang="en-GB" b="1" dirty="0">
                          <a:solidFill>
                            <a:srgbClr val="65AB31"/>
                          </a:solidFill>
                          <a:latin typeface="Lato" pitchFamily="34"/>
                          <a:ea typeface="Lato" pitchFamily="34"/>
                          <a:cs typeface="Lato" pitchFamily="34"/>
                        </a:rPr>
                        <a:t>8</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tc>
                  <a:txBody>
                    <a:bodyPr/>
                    <a:lstStyle/>
                    <a:p>
                      <a:pPr lvl="0" algn="l"/>
                      <a:r>
                        <a:rPr lang="en-GB" dirty="0">
                          <a:latin typeface="Lato Bold" panose="020F0502020204030203" pitchFamily="34" charset="0"/>
                          <a:ea typeface="Lato Bold" panose="020F0502020204030203" pitchFamily="34" charset="0"/>
                          <a:cs typeface="Lato Bold" panose="020F0502020204030203" pitchFamily="34" charset="0"/>
                        </a:rPr>
                        <a:t>Questions and Answers</a:t>
                      </a:r>
                    </a:p>
                  </a:txBody>
                  <a:tcPr marL="107999" anchor="ctr">
                    <a:lnT w="6345" cap="flat" cmpd="sng" algn="ctr">
                      <a:solidFill>
                        <a:srgbClr val="B2B2B2"/>
                      </a:solidFill>
                      <a:prstDash val="solid"/>
                      <a:round/>
                      <a:headEnd type="none" w="med" len="med"/>
                      <a:tailEnd type="none" w="med" len="med"/>
                    </a:lnT>
                    <a:lnB w="6345"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171679137"/>
                  </a:ext>
                </a:extLst>
              </a:tr>
            </a:tbl>
          </a:graphicData>
        </a:graphic>
      </p:graphicFrame>
      <p:pic>
        <p:nvPicPr>
          <p:cNvPr id="22" name="Picture 2" descr="man operating laptop on top of table">
            <a:extLst>
              <a:ext uri="{FF2B5EF4-FFF2-40B4-BE49-F238E27FC236}">
                <a16:creationId xmlns:a16="http://schemas.microsoft.com/office/drawing/2014/main" id="{D3E8A0D7-4B2B-4CC1-8AE9-91C969147451}"/>
              </a:ext>
            </a:extLst>
          </p:cNvPr>
          <p:cNvPicPr>
            <a:picLocks noChangeAspect="1"/>
          </p:cNvPicPr>
          <p:nvPr/>
        </p:nvPicPr>
        <p:blipFill>
          <a:blip r:embed="rId4"/>
          <a:srcRect l="29565"/>
          <a:stretch>
            <a:fillRect/>
          </a:stretch>
        </p:blipFill>
        <p:spPr>
          <a:xfrm>
            <a:off x="6925868" y="1858553"/>
            <a:ext cx="3546959" cy="3363896"/>
          </a:xfrm>
          <a:prstGeom prst="rect">
            <a:avLst/>
          </a:prstGeom>
          <a:noFill/>
          <a:ln cap="flat">
            <a:noFill/>
          </a:ln>
        </p:spPr>
      </p:pic>
    </p:spTree>
    <p:extLst>
      <p:ext uri="{BB962C8B-B14F-4D97-AF65-F5344CB8AC3E}">
        <p14:creationId xmlns:p14="http://schemas.microsoft.com/office/powerpoint/2010/main" val="366579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Sources of stress</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8" name="Picture 7">
            <a:extLst>
              <a:ext uri="{FF2B5EF4-FFF2-40B4-BE49-F238E27FC236}">
                <a16:creationId xmlns:a16="http://schemas.microsoft.com/office/drawing/2014/main" id="{EFF0041E-6C35-4F19-891E-E4667BE11FDA}"/>
              </a:ext>
            </a:extLst>
          </p:cNvPr>
          <p:cNvPicPr>
            <a:picLocks noChangeAspect="1"/>
          </p:cNvPicPr>
          <p:nvPr/>
        </p:nvPicPr>
        <p:blipFill>
          <a:blip r:embed="rId3"/>
          <a:stretch>
            <a:fillRect/>
          </a:stretch>
        </p:blipFill>
        <p:spPr>
          <a:xfrm>
            <a:off x="1390539" y="1578939"/>
            <a:ext cx="9410921" cy="5061268"/>
          </a:xfrm>
          <a:prstGeom prst="rect">
            <a:avLst/>
          </a:prstGeom>
        </p:spPr>
      </p:pic>
    </p:spTree>
    <p:extLst>
      <p:ext uri="{BB962C8B-B14F-4D97-AF65-F5344CB8AC3E}">
        <p14:creationId xmlns:p14="http://schemas.microsoft.com/office/powerpoint/2010/main" val="266650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The stress container</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5" name="Pre-comp 1">
            <a:extLst>
              <a:ext uri="{FF2B5EF4-FFF2-40B4-BE49-F238E27FC236}">
                <a16:creationId xmlns:a16="http://schemas.microsoft.com/office/drawing/2014/main" id="{C56C4D53-6B05-429E-A34B-26393C98E5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0722" y="1761132"/>
            <a:ext cx="7850556" cy="4415931"/>
          </a:xfrm>
          <a:prstGeom prst="rect">
            <a:avLst/>
          </a:prstGeom>
          <a:noFill/>
          <a:ln cap="flat">
            <a:noFill/>
          </a:ln>
        </p:spPr>
      </p:pic>
    </p:spTree>
    <p:extLst>
      <p:ext uri="{BB962C8B-B14F-4D97-AF65-F5344CB8AC3E}">
        <p14:creationId xmlns:p14="http://schemas.microsoft.com/office/powerpoint/2010/main" val="25158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4"/>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p:tgtEl>
                                          <p:spTgt spid="5"/>
                                        </p:tgtEl>
                                      </p:cBhvr>
                                    </p:cmd>
                                  </p:childTnLst>
                                </p:cTn>
                              </p:par>
                            </p:childTnLst>
                          </p:cTn>
                        </p:par>
                      </p:childTnLst>
                    </p:cTn>
                  </p:par>
                </p:childTnLst>
              </p:cTn>
              <p:nextCondLst>
                <p:cond evt="onClick" delay="0">
                  <p:tgtEl>
                    <p:spTgt spid="5"/>
                  </p:tgtEl>
                </p:cond>
              </p:nextCondLst>
            </p:seq>
            <p:video>
              <p:cMediaNode>
                <p:cTn id="12">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96C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4A6998-F216-46B8-9F6A-C44155C578B6}"/>
              </a:ext>
            </a:extLst>
          </p:cNvPr>
          <p:cNvPicPr>
            <a:picLocks noChangeAspect="1"/>
          </p:cNvPicPr>
          <p:nvPr/>
        </p:nvPicPr>
        <p:blipFill rotWithShape="1">
          <a:blip r:embed="rId3">
            <a:extLst>
              <a:ext uri="{28A0092B-C50C-407E-A947-70E740481C1C}">
                <a14:useLocalDpi xmlns:a14="http://schemas.microsoft.com/office/drawing/2010/main" val="0"/>
              </a:ext>
            </a:extLst>
          </a:blip>
          <a:srcRect b="27482"/>
          <a:stretch/>
        </p:blipFill>
        <p:spPr>
          <a:xfrm>
            <a:off x="7963696" y="3641738"/>
            <a:ext cx="5329949" cy="3610664"/>
          </a:xfrm>
          <a:prstGeom prst="rect">
            <a:avLst/>
          </a:prstGeom>
          <a:noFill/>
          <a:effectLst>
            <a:reflection endPos="0" dist="50800" dir="5400000" sy="-100000" algn="bl" rotWithShape="0"/>
          </a:effectLst>
        </p:spPr>
      </p:pic>
      <p:sp>
        <p:nvSpPr>
          <p:cNvPr id="8" name="Rectangle 7">
            <a:extLst>
              <a:ext uri="{FF2B5EF4-FFF2-40B4-BE49-F238E27FC236}">
                <a16:creationId xmlns:a16="http://schemas.microsoft.com/office/drawing/2014/main" id="{4018165A-2FA4-4363-87A6-E34307E23C8B}"/>
              </a:ext>
            </a:extLst>
          </p:cNvPr>
          <p:cNvSpPr/>
          <p:nvPr/>
        </p:nvSpPr>
        <p:spPr>
          <a:xfrm>
            <a:off x="7827666" y="3216262"/>
            <a:ext cx="4364334" cy="3641738"/>
          </a:xfrm>
          <a:prstGeom prst="rect">
            <a:avLst/>
          </a:prstGeom>
          <a:solidFill>
            <a:srgbClr val="2896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410F24C7-987D-46AC-B89D-469CBA365398}"/>
              </a:ext>
            </a:extLst>
          </p:cNvPr>
          <p:cNvSpPr txBox="1">
            <a:spLocks/>
          </p:cNvSpPr>
          <p:nvPr/>
        </p:nvSpPr>
        <p:spPr>
          <a:xfrm>
            <a:off x="827504" y="1230521"/>
            <a:ext cx="963282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0" i="0" u="none" strike="noStrike" kern="1200" cap="none" spc="0" normalizeH="0" baseline="0" noProof="0" dirty="0">
                <a:ln>
                  <a:noFill/>
                </a:ln>
                <a:solidFill>
                  <a:prstClr val="white"/>
                </a:solidFill>
                <a:effectLst/>
                <a:uLnTx/>
                <a:uFillTx/>
                <a:latin typeface="Lato Bold" panose="020F0502020204030203" pitchFamily="34" charset="0"/>
                <a:ea typeface="Lato Bold" panose="020F0502020204030203" pitchFamily="34" charset="0"/>
                <a:cs typeface="Lato Bold" panose="020F0502020204030203" pitchFamily="34" charset="0"/>
              </a:rPr>
              <a:t>Address your stress</a:t>
            </a:r>
            <a:endParaRPr kumimoji="0" lang="en-GB" sz="4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39019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45" y="91984"/>
            <a:ext cx="10515600" cy="1325563"/>
          </a:xfrm>
          <a:solidFill>
            <a:schemeClr val="bg1"/>
          </a:solidFill>
        </p:spPr>
        <p:txBody>
          <a:bodyPr>
            <a:normAutofit/>
          </a:bodyPr>
          <a:lstStyle/>
          <a:p>
            <a:r>
              <a:rPr lang="en-GB" sz="3600">
                <a:solidFill>
                  <a:srgbClr val="2D97C1"/>
                </a:solidFill>
                <a:latin typeface="Lato Bold" panose="020F0502020204030203" pitchFamily="34" charset="0"/>
                <a:ea typeface="Lato Bold" panose="020F0502020204030203" pitchFamily="34" charset="0"/>
                <a:cs typeface="Lato Bold" panose="020F0502020204030203" pitchFamily="34" charset="0"/>
              </a:rPr>
              <a:t>MHFA England</a:t>
            </a:r>
            <a:endParaRPr lang="en-GB" sz="3600" dirty="0">
              <a:solidFill>
                <a:srgbClr val="2D97C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20" name="Rectangle 19">
            <a:extLst>
              <a:ext uri="{FF2B5EF4-FFF2-40B4-BE49-F238E27FC236}">
                <a16:creationId xmlns:a16="http://schemas.microsoft.com/office/drawing/2014/main" id="{C5B75ABB-549F-4597-ADE2-26162502822A}"/>
              </a:ext>
            </a:extLst>
          </p:cNvPr>
          <p:cNvSpPr/>
          <p:nvPr/>
        </p:nvSpPr>
        <p:spPr>
          <a:xfrm>
            <a:off x="0" y="313657"/>
            <a:ext cx="12192000" cy="1043609"/>
          </a:xfrm>
          <a:prstGeom prst="rect">
            <a:avLst/>
          </a:prstGeom>
          <a:solidFill>
            <a:srgbClr val="28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600" dirty="0">
                <a:solidFill>
                  <a:schemeClr val="bg1"/>
                </a:solidFill>
                <a:latin typeface="Lato Bold" panose="020F0502020204030203" pitchFamily="34" charset="0"/>
                <a:ea typeface="Lato Bold" panose="020F0502020204030203" pitchFamily="34" charset="0"/>
                <a:cs typeface="Lato Bold" panose="020F0502020204030203" pitchFamily="34" charset="0"/>
              </a:rPr>
              <a:t>Habits and routine</a:t>
            </a:r>
            <a:endParaRPr lang="en-GB" sz="3200"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
        <p:nvSpPr>
          <p:cNvPr id="6" name="TextBox 9">
            <a:extLst>
              <a:ext uri="{FF2B5EF4-FFF2-40B4-BE49-F238E27FC236}">
                <a16:creationId xmlns:a16="http://schemas.microsoft.com/office/drawing/2014/main" id="{A213917E-F544-4F8E-BEE2-C3633B9EF6D3}"/>
              </a:ext>
            </a:extLst>
          </p:cNvPr>
          <p:cNvSpPr txBox="1"/>
          <p:nvPr/>
        </p:nvSpPr>
        <p:spPr>
          <a:xfrm>
            <a:off x="776179" y="1731791"/>
            <a:ext cx="8157828" cy="360098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212121"/>
                </a:solidFill>
                <a:uFillTx/>
                <a:latin typeface="Lato Bold" panose="020F0502020204030203" pitchFamily="34" charset="0"/>
                <a:ea typeface="Lato Bold" panose="020F0502020204030203" pitchFamily="34" charset="0"/>
                <a:cs typeface="Lato Bold" panose="020F0502020204030203" pitchFamily="34" charset="0"/>
              </a:rPr>
              <a:t>Having a regular routine whether in the office or at home can help you: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12121"/>
                </a:solidFill>
                <a:uFillTx/>
                <a:latin typeface="Lato"/>
              </a:rPr>
              <a:t>Lower stress levels</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12121"/>
                </a:solidFill>
                <a:uFillTx/>
                <a:latin typeface="Lato"/>
              </a:rPr>
              <a:t>Form good daily habits</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12121"/>
                </a:solidFill>
                <a:uFillTx/>
                <a:latin typeface="Lato"/>
              </a:rPr>
              <a:t>Take better care of your health</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12121"/>
                </a:solidFill>
                <a:uFillTx/>
                <a:latin typeface="Lato"/>
              </a:rPr>
              <a:t>Help you feel more productive</a:t>
            </a: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endParaRPr lang="en-US" sz="1800" b="0" i="0" u="none" strike="noStrike" kern="1200" cap="none" spc="0" baseline="0" dirty="0">
              <a:solidFill>
                <a:srgbClr val="212121"/>
              </a:solidFill>
              <a:uFillTx/>
              <a:latin typeface="Lato"/>
            </a:endParaRPr>
          </a:p>
          <a:p>
            <a:pPr marL="285750" marR="0" lvl="0" indent="-285750" algn="l" defTabSz="914400" rtl="0" fontAlgn="auto" hangingPunct="1">
              <a:lnSpc>
                <a:spcPct val="100000"/>
              </a:lnSpc>
              <a:spcBef>
                <a:spcPts val="0"/>
              </a:spcBef>
              <a:spcAft>
                <a:spcPts val="0"/>
              </a:spcAft>
              <a:buSzPct val="100000"/>
              <a:buFont typeface="Lato"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12121"/>
                </a:solidFill>
                <a:uFillTx/>
                <a:latin typeface="Lato"/>
              </a:rPr>
              <a:t>Help you feel more focused</a:t>
            </a:r>
          </a:p>
        </p:txBody>
      </p:sp>
      <p:pic>
        <p:nvPicPr>
          <p:cNvPr id="7" name="Picture Placeholder 12" descr="Calendar&#10;&#10;Description automatically generated">
            <a:extLst>
              <a:ext uri="{FF2B5EF4-FFF2-40B4-BE49-F238E27FC236}">
                <a16:creationId xmlns:a16="http://schemas.microsoft.com/office/drawing/2014/main" id="{0912141F-C8D2-4F6C-9D35-68487BF51178}"/>
              </a:ext>
            </a:extLst>
          </p:cNvPr>
          <p:cNvPicPr>
            <a:picLocks noChangeAspect="1"/>
          </p:cNvPicPr>
          <p:nvPr/>
        </p:nvPicPr>
        <p:blipFill>
          <a:blip r:embed="rId3"/>
          <a:srcRect l="12500" r="12500"/>
          <a:stretch>
            <a:fillRect/>
          </a:stretch>
        </p:blipFill>
        <p:spPr>
          <a:xfrm>
            <a:off x="8529145" y="3258640"/>
            <a:ext cx="3176636" cy="3176636"/>
          </a:xfrm>
          <a:prstGeom prst="rect">
            <a:avLst/>
          </a:prstGeom>
          <a:noFill/>
          <a:ln>
            <a:noFill/>
          </a:ln>
        </p:spPr>
      </p:pic>
    </p:spTree>
    <p:extLst>
      <p:ext uri="{BB962C8B-B14F-4D97-AF65-F5344CB8AC3E}">
        <p14:creationId xmlns:p14="http://schemas.microsoft.com/office/powerpoint/2010/main" val="276952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46EA0AFDF6BC499D8C850C2B41FE23" ma:contentTypeVersion="14" ma:contentTypeDescription="Create a new document." ma:contentTypeScope="" ma:versionID="ae0f8f132ee015dd06f65b541500be5a">
  <xsd:schema xmlns:xsd="http://www.w3.org/2001/XMLSchema" xmlns:xs="http://www.w3.org/2001/XMLSchema" xmlns:p="http://schemas.microsoft.com/office/2006/metadata/properties" xmlns:ns2="8b7acd63-a9f4-452b-9d81-3828de720deb" xmlns:ns3="f90d60b8-9ccb-4254-8409-1ad533f57a29" targetNamespace="http://schemas.microsoft.com/office/2006/metadata/properties" ma:root="true" ma:fieldsID="b266f2083f5e2cbc6699b85bd8d5fc50" ns2:_="" ns3:_="">
    <xsd:import namespace="8b7acd63-a9f4-452b-9d81-3828de720deb"/>
    <xsd:import namespace="f90d60b8-9ccb-4254-8409-1ad533f57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Image"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acd63-a9f4-452b-9d81-3828de720d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Image" ma:index="20"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ink" ma:index="2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0d60b8-9ccb-4254-8409-1ad533f57a29"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 xmlns="8b7acd63-a9f4-452b-9d81-3828de720deb">
      <Url xsi:nil="true"/>
      <Description xsi:nil="true"/>
    </Image>
    <Link xmlns="8b7acd63-a9f4-452b-9d81-3828de720deb">
      <Url xsi:nil="true"/>
      <Description xsi:nil="true"/>
    </Link>
  </documentManagement>
</p:properties>
</file>

<file path=customXml/itemProps1.xml><?xml version="1.0" encoding="utf-8"?>
<ds:datastoreItem xmlns:ds="http://schemas.openxmlformats.org/officeDocument/2006/customXml" ds:itemID="{2D7C0938-DD2E-4270-8E47-1B55381FD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7acd63-a9f4-452b-9d81-3828de720deb"/>
    <ds:schemaRef ds:uri="f90d60b8-9ccb-4254-8409-1ad533f57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94E1E6-4383-471F-B423-42410785E400}">
  <ds:schemaRefs>
    <ds:schemaRef ds:uri="http://schemas.microsoft.com/sharepoint/v3/contenttype/forms"/>
  </ds:schemaRefs>
</ds:datastoreItem>
</file>

<file path=customXml/itemProps3.xml><?xml version="1.0" encoding="utf-8"?>
<ds:datastoreItem xmlns:ds="http://schemas.openxmlformats.org/officeDocument/2006/customXml" ds:itemID="{A09F668F-3181-43A5-8657-F8E6E49D9521}">
  <ds:schemaRefs>
    <ds:schemaRef ds:uri="http://purl.org/dc/term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f90d60b8-9ccb-4254-8409-1ad533f57a29"/>
    <ds:schemaRef ds:uri="8b7acd63-a9f4-452b-9d81-3828de720de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My%20Whole%20Self%20presentation%20template</Template>
  <TotalTime>2724</TotalTime>
  <Words>1859</Words>
  <Application>Microsoft Office PowerPoint</Application>
  <PresentationFormat>Widescreen</PresentationFormat>
  <Paragraphs>232</Paragraphs>
  <Slides>24</Slides>
  <Notes>22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Arial Nova</vt:lpstr>
      <vt:lpstr>Calibri</vt:lpstr>
      <vt:lpstr>Calibri Light</vt:lpstr>
      <vt:lpstr>Georgia</vt:lpstr>
      <vt:lpstr>Lato</vt:lpstr>
      <vt:lpstr>Lato Bold</vt:lpstr>
      <vt:lpstr>Lato Heavy</vt:lpstr>
      <vt:lpstr>Lato Light</vt:lpstr>
      <vt:lpstr>Lato Medium</vt:lpstr>
      <vt:lpstr>Merriweather</vt:lpstr>
      <vt:lpstr>1_Office Theme</vt:lpstr>
      <vt:lpstr>Office Theme</vt:lpstr>
      <vt:lpstr>2_Office Theme</vt:lpstr>
      <vt:lpstr>PowerPoint Presentation</vt:lpstr>
      <vt:lpstr>PowerPoint Presentation</vt:lpstr>
      <vt:lpstr>Managing stress in the workplace</vt:lpstr>
      <vt:lpstr>MHFA England</vt:lpstr>
      <vt:lpstr>MHFA England</vt:lpstr>
      <vt:lpstr>MHFA England</vt:lpstr>
      <vt:lpstr>MHFA England</vt:lpstr>
      <vt:lpstr>PowerPoint Presentation</vt:lpstr>
      <vt:lpstr>MHFA England</vt:lpstr>
      <vt:lpstr>MHFA England</vt:lpstr>
      <vt:lpstr>MHFA England</vt:lpstr>
      <vt:lpstr>MHFA England</vt:lpstr>
      <vt:lpstr>PowerPoint Presentation</vt:lpstr>
      <vt:lpstr>MHFA England</vt:lpstr>
      <vt:lpstr>MHFA England</vt:lpstr>
      <vt:lpstr>MHFA England</vt:lpstr>
      <vt:lpstr>PowerPoint Presentation</vt:lpstr>
      <vt:lpstr>PowerPoint Presentation</vt:lpstr>
      <vt:lpstr>PowerPoint Presentation</vt:lpstr>
      <vt:lpstr>PowerPoint Presentation</vt:lpstr>
      <vt:lpstr>PowerPoint Presentation</vt:lpstr>
      <vt:lpstr>MHFA England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Tomes</dc:creator>
  <cp:lastModifiedBy>Charlotte Marklove</cp:lastModifiedBy>
  <cp:revision>36</cp:revision>
  <dcterms:created xsi:type="dcterms:W3CDTF">2021-02-21T15:26:33Z</dcterms:created>
  <dcterms:modified xsi:type="dcterms:W3CDTF">2021-05-07T14:22:23Z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0x0101009346EA0AFDF6BC499D8C850C2B41FE23</vt:lpwstr>
  </property>
</Properties>
</file>