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mbria" panose="02040503050406030204" pitchFamily="18" charset="0"/>
      <p:regular r:id="rId15"/>
      <p:bold r:id="rId16"/>
      <p:italic r:id="rId17"/>
      <p:boldItalic r:id="rId18"/>
    </p:embeddedFont>
    <p:embeddedFont>
      <p:font typeface="Helvetica Neue" panose="020B0604020202020204" charset="0"/>
      <p:regular r:id="rId19"/>
      <p:bold r:id="rId20"/>
      <p:italic r:id="rId21"/>
      <p:boldItalic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9B090C-4AC9-4E52-97D8-31EB550A6FCE}">
  <a:tblStyle styleId="{679B090C-4AC9-4E52-97D8-31EB550A6F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gs" Target="tags/tag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408391ed3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b408391ed3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408391ed3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b408391ed3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7d6f0519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7d6f0519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b7d6f0519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408391ed3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b408391ed3_0_2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b408391ed3_0_2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b7d6f0519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b7d6f0519d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b7d6f0519d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408391ed3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408391ed3_0_3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b408391ed3_0_3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rick.watson@afme.eu"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
        <p:cNvGrpSpPr/>
        <p:nvPr/>
      </p:nvGrpSpPr>
      <p:grpSpPr>
        <a:xfrm>
          <a:off x="0" y="0"/>
          <a:ext cx="0" cy="0"/>
          <a:chOff x="0" y="0"/>
          <a:chExt cx="0" cy="0"/>
        </a:xfrm>
      </p:grpSpPr>
      <p:sp>
        <p:nvSpPr>
          <p:cNvPr id="17" name="Google Shape;17;p2"/>
          <p:cNvSpPr>
            <a:spLocks noGrp="1"/>
          </p:cNvSpPr>
          <p:nvPr>
            <p:ph type="pic" idx="2"/>
          </p:nvPr>
        </p:nvSpPr>
        <p:spPr>
          <a:xfrm>
            <a:off x="3308808" y="0"/>
            <a:ext cx="8878658" cy="68580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lvl1pPr marR="0" lvl="0" algn="ctr"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8" name="Google Shape;18;p2"/>
          <p:cNvSpPr txBox="1">
            <a:spLocks noGrp="1"/>
          </p:cNvSpPr>
          <p:nvPr>
            <p:ph type="ctrTitle"/>
          </p:nvPr>
        </p:nvSpPr>
        <p:spPr>
          <a:xfrm>
            <a:off x="540000" y="2331189"/>
            <a:ext cx="4307303" cy="148833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544427" y="3960586"/>
            <a:ext cx="3668205" cy="110672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878787"/>
              </a:buClr>
              <a:buSzPts val="1900"/>
              <a:buNone/>
              <a:defRPr sz="1900" b="0">
                <a:solidFill>
                  <a:srgbClr val="878787"/>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2"/>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
          <p:cNvPicPr preferRelativeResize="0"/>
          <p:nvPr/>
        </p:nvPicPr>
        <p:blipFill rotWithShape="1">
          <a:blip r:embed="rId2">
            <a:alphaModFix/>
          </a:blip>
          <a:srcRect/>
          <a:stretch/>
        </p:blipFill>
        <p:spPr>
          <a:xfrm>
            <a:off x="540000" y="360000"/>
            <a:ext cx="1838530" cy="720000"/>
          </a:xfrm>
          <a:prstGeom prst="rect">
            <a:avLst/>
          </a:prstGeom>
          <a:noFill/>
          <a:ln>
            <a:noFill/>
          </a:ln>
        </p:spPr>
      </p:pic>
      <p:sp>
        <p:nvSpPr>
          <p:cNvPr id="21" name="Google Shape;21;p2"/>
          <p:cNvSpPr txBox="1"/>
          <p:nvPr/>
        </p:nvSpPr>
        <p:spPr>
          <a:xfrm>
            <a:off x="540000" y="5754440"/>
            <a:ext cx="2463765" cy="215444"/>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GB" sz="800" b="1" i="0" u="none" strike="noStrike" cap="none">
                <a:solidFill>
                  <a:schemeClr val="dk2"/>
                </a:solidFill>
                <a:latin typeface="Arial"/>
                <a:ea typeface="Arial"/>
                <a:cs typeface="Arial"/>
                <a:sym typeface="Arial"/>
              </a:rPr>
              <a:t>Prepared in partnership with</a:t>
            </a:r>
            <a:endParaRPr/>
          </a:p>
        </p:txBody>
      </p:sp>
      <p:sp>
        <p:nvSpPr>
          <p:cNvPr id="22" name="Google Shape;22;p2"/>
          <p:cNvSpPr txBox="1">
            <a:spLocks noGrp="1"/>
          </p:cNvSpPr>
          <p:nvPr>
            <p:ph type="body" idx="3"/>
          </p:nvPr>
        </p:nvSpPr>
        <p:spPr>
          <a:xfrm>
            <a:off x="540000" y="1849056"/>
            <a:ext cx="3436938" cy="333705"/>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rgbClr val="878787"/>
              </a:buClr>
              <a:buSzPts val="1900"/>
              <a:buNone/>
              <a:defRPr sz="1900">
                <a:solidFill>
                  <a:srgbClr val="878787"/>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2"/>
          <p:cNvPicPr preferRelativeResize="0"/>
          <p:nvPr/>
        </p:nvPicPr>
        <p:blipFill rotWithShape="1">
          <a:blip r:embed="rId3">
            <a:alphaModFix/>
          </a:blip>
          <a:srcRect/>
          <a:stretch/>
        </p:blipFill>
        <p:spPr>
          <a:xfrm>
            <a:off x="540000" y="6037503"/>
            <a:ext cx="964335" cy="4655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Charts - Side Text - Grey">
  <p:cSld name="Four Charts - Side Text - Grey">
    <p:spTree>
      <p:nvGrpSpPr>
        <p:cNvPr id="1" name="Shape 110"/>
        <p:cNvGrpSpPr/>
        <p:nvPr/>
      </p:nvGrpSpPr>
      <p:grpSpPr>
        <a:xfrm>
          <a:off x="0" y="0"/>
          <a:ext cx="0" cy="0"/>
          <a:chOff x="0" y="0"/>
          <a:chExt cx="0" cy="0"/>
        </a:xfrm>
      </p:grpSpPr>
      <p:sp>
        <p:nvSpPr>
          <p:cNvPr id="111" name="Google Shape;111;p11"/>
          <p:cNvSpPr/>
          <p:nvPr/>
        </p:nvSpPr>
        <p:spPr>
          <a:xfrm>
            <a:off x="7703994" y="0"/>
            <a:ext cx="4488006" cy="6858000"/>
          </a:xfrm>
          <a:prstGeom prst="rect">
            <a:avLst/>
          </a:prstGeom>
          <a:solidFill>
            <a:srgbClr val="8787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12" name="Google Shape;112;p11"/>
          <p:cNvSpPr txBox="1">
            <a:spLocks noGrp="1"/>
          </p:cNvSpPr>
          <p:nvPr>
            <p:ph type="body" idx="1"/>
          </p:nvPr>
        </p:nvSpPr>
        <p:spPr>
          <a:xfrm>
            <a:off x="7704001" y="0"/>
            <a:ext cx="4488000" cy="6018485"/>
          </a:xfrm>
          <a:prstGeom prst="rect">
            <a:avLst/>
          </a:prstGeom>
          <a:noFill/>
          <a:ln>
            <a:noFill/>
          </a:ln>
        </p:spPr>
        <p:txBody>
          <a:bodyPr spcFirstLastPara="1" wrap="square" lIns="360000" tIns="1080000" rIns="360000" bIns="360000" anchor="t" anchorCtr="0">
            <a:noAutofit/>
          </a:bodyPr>
          <a:lstStyle>
            <a:lvl1pPr marL="457200" lvl="0" indent="-228600" algn="just">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1200"/>
              <a:buNone/>
              <a:defRPr>
                <a:solidFill>
                  <a:schemeClr val="lt1"/>
                </a:solidFill>
              </a:defRPr>
            </a:lvl2pPr>
            <a:lvl3pPr marL="1371600" lvl="2" indent="-304800" algn="l">
              <a:lnSpc>
                <a:spcPct val="90000"/>
              </a:lnSpc>
              <a:spcBef>
                <a:spcPts val="500"/>
              </a:spcBef>
              <a:spcAft>
                <a:spcPts val="0"/>
              </a:spcAft>
              <a:buClr>
                <a:schemeClr val="lt1"/>
              </a:buClr>
              <a:buSzPts val="1200"/>
              <a:buFont typeface="Arial"/>
              <a:buChar char="•"/>
              <a:defRPr>
                <a:solidFill>
                  <a:schemeClr val="lt1"/>
                </a:solidFill>
              </a:defRPr>
            </a:lvl3pPr>
            <a:lvl4pPr marL="1828800" lvl="3" indent="-228600" algn="l">
              <a:lnSpc>
                <a:spcPct val="90000"/>
              </a:lnSpc>
              <a:spcBef>
                <a:spcPts val="500"/>
              </a:spcBef>
              <a:spcAft>
                <a:spcPts val="0"/>
              </a:spcAft>
              <a:buClr>
                <a:schemeClr val="lt1"/>
              </a:buClr>
              <a:buSzPts val="1200"/>
              <a:buNone/>
              <a:defRPr>
                <a:solidFill>
                  <a:schemeClr val="lt1"/>
                </a:solidFill>
              </a:defRPr>
            </a:lvl4pPr>
            <a:lvl5pPr marL="2286000" lvl="4" indent="-228600" algn="l">
              <a:lnSpc>
                <a:spcPct val="90000"/>
              </a:lnSpc>
              <a:spcBef>
                <a:spcPts val="500"/>
              </a:spcBef>
              <a:spcAft>
                <a:spcPts val="0"/>
              </a:spcAft>
              <a:buClr>
                <a:schemeClr val="lt1"/>
              </a:buClr>
              <a:buSzPts val="1200"/>
              <a:buNone/>
              <a:defRPr>
                <a:solidFill>
                  <a:schemeClr val="lt1"/>
                </a:solidFill>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1"/>
          <p:cNvSpPr txBox="1">
            <a:spLocks noGrp="1"/>
          </p:cNvSpPr>
          <p:nvPr>
            <p:ph type="body" idx="2"/>
          </p:nvPr>
        </p:nvSpPr>
        <p:spPr>
          <a:xfrm>
            <a:off x="4140000" y="1531186"/>
            <a:ext cx="3244476"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1"/>
          <p:cNvSpPr txBox="1">
            <a:spLocks noGrp="1"/>
          </p:cNvSpPr>
          <p:nvPr>
            <p:ph type="body" idx="3"/>
          </p:nvPr>
        </p:nvSpPr>
        <p:spPr>
          <a:xfrm>
            <a:off x="540007" y="1521955"/>
            <a:ext cx="3239993"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1"/>
          <p:cNvSpPr txBox="1">
            <a:spLocks noGrp="1"/>
          </p:cNvSpPr>
          <p:nvPr>
            <p:ph type="sldNum" idx="12"/>
          </p:nvPr>
        </p:nvSpPr>
        <p:spPr>
          <a:xfrm>
            <a:off x="11520000" y="6408000"/>
            <a:ext cx="180000" cy="252000"/>
          </a:xfrm>
          <a:prstGeom prst="rect">
            <a:avLst/>
          </a:prstGeom>
          <a:noFill/>
          <a:ln>
            <a:noFill/>
          </a:ln>
        </p:spPr>
        <p:txBody>
          <a:bodyPr spcFirstLastPara="1" wrap="square" lIns="0" tIns="0" rIns="0" bIns="0" anchor="ctr" anchorCtr="0">
            <a:noAutofit/>
          </a:bodyPr>
          <a:lstStyle>
            <a:lvl1pPr marL="0" lvl="0" indent="0" algn="r">
              <a:spcBef>
                <a:spcPts val="0"/>
              </a:spcBef>
              <a:buNone/>
              <a:defRPr sz="1100" b="1">
                <a:solidFill>
                  <a:schemeClr val="lt1"/>
                </a:solidFill>
                <a:latin typeface="Arial"/>
                <a:ea typeface="Arial"/>
                <a:cs typeface="Arial"/>
                <a:sym typeface="Arial"/>
              </a:defRPr>
            </a:lvl1pPr>
            <a:lvl2pPr marL="0" lvl="1" indent="0" algn="r">
              <a:spcBef>
                <a:spcPts val="0"/>
              </a:spcBef>
              <a:buNone/>
              <a:defRPr sz="1100" b="1">
                <a:solidFill>
                  <a:schemeClr val="lt1"/>
                </a:solidFill>
                <a:latin typeface="Arial"/>
                <a:ea typeface="Arial"/>
                <a:cs typeface="Arial"/>
                <a:sym typeface="Arial"/>
              </a:defRPr>
            </a:lvl2pPr>
            <a:lvl3pPr marL="0" lvl="2" indent="0" algn="r">
              <a:spcBef>
                <a:spcPts val="0"/>
              </a:spcBef>
              <a:buNone/>
              <a:defRPr sz="1100" b="1">
                <a:solidFill>
                  <a:schemeClr val="lt1"/>
                </a:solidFill>
                <a:latin typeface="Arial"/>
                <a:ea typeface="Arial"/>
                <a:cs typeface="Arial"/>
                <a:sym typeface="Arial"/>
              </a:defRPr>
            </a:lvl3pPr>
            <a:lvl4pPr marL="0" lvl="3" indent="0" algn="r">
              <a:spcBef>
                <a:spcPts val="0"/>
              </a:spcBef>
              <a:buNone/>
              <a:defRPr sz="1100" b="1">
                <a:solidFill>
                  <a:schemeClr val="lt1"/>
                </a:solidFill>
                <a:latin typeface="Arial"/>
                <a:ea typeface="Arial"/>
                <a:cs typeface="Arial"/>
                <a:sym typeface="Arial"/>
              </a:defRPr>
            </a:lvl4pPr>
            <a:lvl5pPr marL="0" lvl="4" indent="0" algn="r">
              <a:spcBef>
                <a:spcPts val="0"/>
              </a:spcBef>
              <a:buNone/>
              <a:defRPr sz="1100" b="1">
                <a:solidFill>
                  <a:schemeClr val="lt1"/>
                </a:solidFill>
                <a:latin typeface="Arial"/>
                <a:ea typeface="Arial"/>
                <a:cs typeface="Arial"/>
                <a:sym typeface="Arial"/>
              </a:defRPr>
            </a:lvl5pPr>
            <a:lvl6pPr marL="0" lvl="5" indent="0" algn="r">
              <a:spcBef>
                <a:spcPts val="0"/>
              </a:spcBef>
              <a:buNone/>
              <a:defRPr sz="1100" b="1">
                <a:solidFill>
                  <a:schemeClr val="lt1"/>
                </a:solidFill>
                <a:latin typeface="Arial"/>
                <a:ea typeface="Arial"/>
                <a:cs typeface="Arial"/>
                <a:sym typeface="Arial"/>
              </a:defRPr>
            </a:lvl6pPr>
            <a:lvl7pPr marL="0" lvl="6" indent="0" algn="r">
              <a:spcBef>
                <a:spcPts val="0"/>
              </a:spcBef>
              <a:buNone/>
              <a:defRPr sz="1100" b="1">
                <a:solidFill>
                  <a:schemeClr val="lt1"/>
                </a:solidFill>
                <a:latin typeface="Arial"/>
                <a:ea typeface="Arial"/>
                <a:cs typeface="Arial"/>
                <a:sym typeface="Arial"/>
              </a:defRPr>
            </a:lvl7pPr>
            <a:lvl8pPr marL="0" lvl="7" indent="0" algn="r">
              <a:spcBef>
                <a:spcPts val="0"/>
              </a:spcBef>
              <a:buNone/>
              <a:defRPr sz="1100" b="1">
                <a:solidFill>
                  <a:schemeClr val="lt1"/>
                </a:solidFill>
                <a:latin typeface="Arial"/>
                <a:ea typeface="Arial"/>
                <a:cs typeface="Arial"/>
                <a:sym typeface="Arial"/>
              </a:defRPr>
            </a:lvl8pPr>
            <a:lvl9pPr marL="0" lvl="8" indent="0" algn="r">
              <a:spcBef>
                <a:spcPts val="0"/>
              </a:spcBef>
              <a:buNone/>
              <a:defRPr sz="11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16" name="Google Shape;116;p11"/>
          <p:cNvPicPr preferRelativeResize="0"/>
          <p:nvPr/>
        </p:nvPicPr>
        <p:blipFill rotWithShape="1">
          <a:blip r:embed="rId2">
            <a:alphaModFix/>
          </a:blip>
          <a:srcRect/>
          <a:stretch/>
        </p:blipFill>
        <p:spPr>
          <a:xfrm>
            <a:off x="11340000" y="6408480"/>
            <a:ext cx="177881" cy="252000"/>
          </a:xfrm>
          <a:prstGeom prst="rect">
            <a:avLst/>
          </a:prstGeom>
          <a:noFill/>
          <a:ln>
            <a:noFill/>
          </a:ln>
        </p:spPr>
      </p:pic>
      <p:sp>
        <p:nvSpPr>
          <p:cNvPr id="117" name="Google Shape;117;p11"/>
          <p:cNvSpPr>
            <a:spLocks noGrp="1"/>
          </p:cNvSpPr>
          <p:nvPr>
            <p:ph type="pic" idx="4"/>
          </p:nvPr>
        </p:nvSpPr>
        <p:spPr>
          <a:xfrm>
            <a:off x="540000" y="1783480"/>
            <a:ext cx="3240000" cy="180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18" name="Google Shape;118;p11"/>
          <p:cNvSpPr>
            <a:spLocks noGrp="1"/>
          </p:cNvSpPr>
          <p:nvPr>
            <p:ph type="pic" idx="5"/>
          </p:nvPr>
        </p:nvSpPr>
        <p:spPr>
          <a:xfrm>
            <a:off x="4139994" y="1802530"/>
            <a:ext cx="3240000" cy="180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19" name="Google Shape;119;p11"/>
          <p:cNvSpPr txBox="1">
            <a:spLocks noGrp="1"/>
          </p:cNvSpPr>
          <p:nvPr>
            <p:ph type="title"/>
          </p:nvPr>
        </p:nvSpPr>
        <p:spPr>
          <a:xfrm>
            <a:off x="2159999" y="360000"/>
            <a:ext cx="5219995" cy="7018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1"/>
          <p:cNvSpPr txBox="1">
            <a:spLocks noGrp="1"/>
          </p:cNvSpPr>
          <p:nvPr>
            <p:ph type="body" idx="6"/>
          </p:nvPr>
        </p:nvSpPr>
        <p:spPr>
          <a:xfrm>
            <a:off x="4140000" y="3966191"/>
            <a:ext cx="3244476"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1"/>
          <p:cNvSpPr txBox="1">
            <a:spLocks noGrp="1"/>
          </p:cNvSpPr>
          <p:nvPr>
            <p:ph type="body" idx="7"/>
          </p:nvPr>
        </p:nvSpPr>
        <p:spPr>
          <a:xfrm>
            <a:off x="540007" y="3956960"/>
            <a:ext cx="3239993"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1"/>
          <p:cNvSpPr>
            <a:spLocks noGrp="1"/>
          </p:cNvSpPr>
          <p:nvPr>
            <p:ph type="pic" idx="8"/>
          </p:nvPr>
        </p:nvSpPr>
        <p:spPr>
          <a:xfrm>
            <a:off x="540000" y="4218485"/>
            <a:ext cx="3240000" cy="180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23" name="Google Shape;123;p11"/>
          <p:cNvSpPr>
            <a:spLocks noGrp="1"/>
          </p:cNvSpPr>
          <p:nvPr>
            <p:ph type="pic" idx="9"/>
          </p:nvPr>
        </p:nvSpPr>
        <p:spPr>
          <a:xfrm>
            <a:off x="4139994" y="4237535"/>
            <a:ext cx="3240000" cy="180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24" name="Google Shape;124;p11"/>
          <p:cNvSpPr txBox="1"/>
          <p:nvPr/>
        </p:nvSpPr>
        <p:spPr>
          <a:xfrm>
            <a:off x="540000" y="6356536"/>
            <a:ext cx="843603" cy="18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a:solidFill>
                  <a:schemeClr val="dk2"/>
                </a:solidFill>
                <a:latin typeface="Arial"/>
                <a:ea typeface="Arial"/>
                <a:cs typeface="Arial"/>
                <a:sym typeface="Arial"/>
              </a:rPr>
              <a:t>Source: </a:t>
            </a:r>
            <a:endParaRPr/>
          </a:p>
        </p:txBody>
      </p:sp>
      <p:sp>
        <p:nvSpPr>
          <p:cNvPr id="125" name="Google Shape;125;p11"/>
          <p:cNvSpPr txBox="1">
            <a:spLocks noGrp="1"/>
          </p:cNvSpPr>
          <p:nvPr>
            <p:ph type="body" idx="13"/>
          </p:nvPr>
        </p:nvSpPr>
        <p:spPr>
          <a:xfrm>
            <a:off x="1030258" y="6356535"/>
            <a:ext cx="6349742"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None/>
              <a:defRPr sz="1000">
                <a:solidFill>
                  <a:schemeClr val="dk2"/>
                </a:solidFill>
                <a:latin typeface="Arial"/>
                <a:ea typeface="Arial"/>
                <a:cs typeface="Arial"/>
                <a:sym typeface="Arial"/>
              </a:defRPr>
            </a:lvl1pPr>
            <a:lvl2pPr marL="914400" lvl="1" indent="-304800" algn="l">
              <a:lnSpc>
                <a:spcPct val="100000"/>
              </a:lnSpc>
              <a:spcBef>
                <a:spcPts val="0"/>
              </a:spcBef>
              <a:spcAft>
                <a:spcPts val="0"/>
              </a:spcAft>
              <a:buClr>
                <a:schemeClr val="dk2"/>
              </a:buClr>
              <a:buSzPts val="12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1"/>
          <p:cNvSpPr txBox="1">
            <a:spLocks noGrp="1"/>
          </p:cNvSpPr>
          <p:nvPr>
            <p:ph type="ftr" idx="11"/>
          </p:nvPr>
        </p:nvSpPr>
        <p:spPr>
          <a:xfrm>
            <a:off x="8028000" y="6408000"/>
            <a:ext cx="3248651" cy="252000"/>
          </a:xfrm>
          <a:prstGeom prst="rect">
            <a:avLst/>
          </a:prstGeom>
          <a:noFill/>
          <a:ln>
            <a:noFill/>
          </a:ln>
        </p:spPr>
        <p:txBody>
          <a:bodyPr spcFirstLastPara="1" wrap="square" lIns="0" tIns="0" rIns="36000" bIns="0" anchor="ctr" anchorCtr="0">
            <a:noAutofit/>
          </a:bodyPr>
          <a:lstStyle>
            <a:lvl1pPr lvl="0" algn="ctr">
              <a:lnSpc>
                <a:spcPct val="10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Charts">
  <p:cSld name="Four Charts">
    <p:spTree>
      <p:nvGrpSpPr>
        <p:cNvPr id="1" name="Shape 127"/>
        <p:cNvGrpSpPr/>
        <p:nvPr/>
      </p:nvGrpSpPr>
      <p:grpSpPr>
        <a:xfrm>
          <a:off x="0" y="0"/>
          <a:ext cx="0" cy="0"/>
          <a:chOff x="0" y="0"/>
          <a:chExt cx="0" cy="0"/>
        </a:xfrm>
      </p:grpSpPr>
      <p:sp>
        <p:nvSpPr>
          <p:cNvPr id="128" name="Google Shape;128;p12"/>
          <p:cNvSpPr txBox="1">
            <a:spLocks noGrp="1"/>
          </p:cNvSpPr>
          <p:nvPr>
            <p:ph type="body" idx="1"/>
          </p:nvPr>
        </p:nvSpPr>
        <p:spPr>
          <a:xfrm>
            <a:off x="7151998" y="1260000"/>
            <a:ext cx="4524002"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2"/>
          <p:cNvSpPr txBox="1">
            <a:spLocks noGrp="1"/>
          </p:cNvSpPr>
          <p:nvPr>
            <p:ph type="body" idx="2"/>
          </p:nvPr>
        </p:nvSpPr>
        <p:spPr>
          <a:xfrm>
            <a:off x="2159997" y="1263151"/>
            <a:ext cx="4500009"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2"/>
          <p:cNvSpPr txBox="1">
            <a:spLocks noGrp="1"/>
          </p:cNvSpPr>
          <p:nvPr>
            <p:ph type="ftr" idx="11"/>
          </p:nvPr>
        </p:nvSpPr>
        <p:spPr>
          <a:xfrm>
            <a:off x="8028000" y="6408000"/>
            <a:ext cx="3248651" cy="252000"/>
          </a:xfrm>
          <a:prstGeom prst="rect">
            <a:avLst/>
          </a:prstGeom>
          <a:noFill/>
          <a:ln>
            <a:noFill/>
          </a:ln>
        </p:spPr>
        <p:txBody>
          <a:bodyPr spcFirstLastPara="1" wrap="square" lIns="0" tIns="0" rIns="36000" bIns="0" anchor="ctr" anchorCtr="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2"/>
          <p:cNvSpPr txBox="1">
            <a:spLocks noGrp="1"/>
          </p:cNvSpPr>
          <p:nvPr>
            <p:ph type="sldNum" idx="12"/>
          </p:nvPr>
        </p:nvSpPr>
        <p:spPr>
          <a:xfrm>
            <a:off x="11520000" y="6408000"/>
            <a:ext cx="180000" cy="252000"/>
          </a:xfrm>
          <a:prstGeom prst="rect">
            <a:avLst/>
          </a:prstGeom>
          <a:noFill/>
          <a:ln>
            <a:noFill/>
          </a:ln>
        </p:spPr>
        <p:txBody>
          <a:bodyPr spcFirstLastPara="1" wrap="square" lIns="0" tIns="0" rIns="0" bIns="0" anchor="ctr" anchorCtr="0">
            <a:noAutofit/>
          </a:bodyPr>
          <a:lstStyle>
            <a:lvl1pPr marL="0" lvl="0" indent="0" algn="r">
              <a:spcBef>
                <a:spcPts val="0"/>
              </a:spcBef>
              <a:buNone/>
              <a:defRPr b="1">
                <a:solidFill>
                  <a:schemeClr val="accent1"/>
                </a:solidFill>
              </a:defRPr>
            </a:lvl1pPr>
            <a:lvl2pPr marL="0" lvl="1" indent="0" algn="r">
              <a:spcBef>
                <a:spcPts val="0"/>
              </a:spcBef>
              <a:buNone/>
              <a:defRPr b="1">
                <a:solidFill>
                  <a:schemeClr val="accent1"/>
                </a:solidFill>
              </a:defRPr>
            </a:lvl2pPr>
            <a:lvl3pPr marL="0" lvl="2" indent="0" algn="r">
              <a:spcBef>
                <a:spcPts val="0"/>
              </a:spcBef>
              <a:buNone/>
              <a:defRPr b="1">
                <a:solidFill>
                  <a:schemeClr val="accent1"/>
                </a:solidFill>
              </a:defRPr>
            </a:lvl3pPr>
            <a:lvl4pPr marL="0" lvl="3" indent="0" algn="r">
              <a:spcBef>
                <a:spcPts val="0"/>
              </a:spcBef>
              <a:buNone/>
              <a:defRPr b="1">
                <a:solidFill>
                  <a:schemeClr val="accent1"/>
                </a:solidFill>
              </a:defRPr>
            </a:lvl4pPr>
            <a:lvl5pPr marL="0" lvl="4" indent="0" algn="r">
              <a:spcBef>
                <a:spcPts val="0"/>
              </a:spcBef>
              <a:buNone/>
              <a:defRPr b="1">
                <a:solidFill>
                  <a:schemeClr val="accent1"/>
                </a:solidFill>
              </a:defRPr>
            </a:lvl5pPr>
            <a:lvl6pPr marL="0" lvl="5" indent="0" algn="r">
              <a:spcBef>
                <a:spcPts val="0"/>
              </a:spcBef>
              <a:buNone/>
              <a:defRPr b="1">
                <a:solidFill>
                  <a:schemeClr val="accent1"/>
                </a:solidFill>
              </a:defRPr>
            </a:lvl6pPr>
            <a:lvl7pPr marL="0" lvl="6" indent="0" algn="r">
              <a:spcBef>
                <a:spcPts val="0"/>
              </a:spcBef>
              <a:buNone/>
              <a:defRPr b="1">
                <a:solidFill>
                  <a:schemeClr val="accent1"/>
                </a:solidFill>
              </a:defRPr>
            </a:lvl7pPr>
            <a:lvl8pPr marL="0" lvl="7" indent="0" algn="r">
              <a:spcBef>
                <a:spcPts val="0"/>
              </a:spcBef>
              <a:buNone/>
              <a:defRPr b="1">
                <a:solidFill>
                  <a:schemeClr val="accent1"/>
                </a:solidFill>
              </a:defRPr>
            </a:lvl8pPr>
            <a:lvl9pPr marL="0" lvl="8" indent="0" algn="r">
              <a:spcBef>
                <a:spcPts val="0"/>
              </a:spcBef>
              <a:buNone/>
              <a:defRPr b="1">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
        <p:nvSpPr>
          <p:cNvPr id="132" name="Google Shape;132;p12"/>
          <p:cNvSpPr>
            <a:spLocks noGrp="1"/>
          </p:cNvSpPr>
          <p:nvPr>
            <p:ph type="pic" idx="3"/>
          </p:nvPr>
        </p:nvSpPr>
        <p:spPr>
          <a:xfrm>
            <a:off x="2159998" y="1531868"/>
            <a:ext cx="4499949" cy="1979612"/>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33" name="Google Shape;133;p12"/>
          <p:cNvSpPr>
            <a:spLocks noGrp="1"/>
          </p:cNvSpPr>
          <p:nvPr>
            <p:ph type="pic" idx="4"/>
          </p:nvPr>
        </p:nvSpPr>
        <p:spPr>
          <a:xfrm>
            <a:off x="7151998" y="1512000"/>
            <a:ext cx="4500000" cy="1979612"/>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34" name="Google Shape;134;p12"/>
          <p:cNvSpPr txBox="1"/>
          <p:nvPr/>
        </p:nvSpPr>
        <p:spPr>
          <a:xfrm>
            <a:off x="2159997" y="6343031"/>
            <a:ext cx="843603" cy="18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a:solidFill>
                  <a:schemeClr val="dk2"/>
                </a:solidFill>
                <a:latin typeface="Arial"/>
                <a:ea typeface="Arial"/>
                <a:cs typeface="Arial"/>
                <a:sym typeface="Arial"/>
              </a:rPr>
              <a:t>Source: </a:t>
            </a:r>
            <a:endParaRPr/>
          </a:p>
        </p:txBody>
      </p:sp>
      <p:sp>
        <p:nvSpPr>
          <p:cNvPr id="135" name="Google Shape;135;p12"/>
          <p:cNvSpPr txBox="1">
            <a:spLocks noGrp="1"/>
          </p:cNvSpPr>
          <p:nvPr>
            <p:ph type="body" idx="5"/>
          </p:nvPr>
        </p:nvSpPr>
        <p:spPr>
          <a:xfrm>
            <a:off x="2650255" y="6343030"/>
            <a:ext cx="5033992"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None/>
              <a:defRPr sz="1000">
                <a:solidFill>
                  <a:schemeClr val="dk2"/>
                </a:solidFill>
                <a:latin typeface="Arial"/>
                <a:ea typeface="Arial"/>
                <a:cs typeface="Arial"/>
                <a:sym typeface="Arial"/>
              </a:defRPr>
            </a:lvl1pPr>
            <a:lvl2pPr marL="914400" lvl="1" indent="-304800" algn="l">
              <a:lnSpc>
                <a:spcPct val="100000"/>
              </a:lnSpc>
              <a:spcBef>
                <a:spcPts val="0"/>
              </a:spcBef>
              <a:spcAft>
                <a:spcPts val="0"/>
              </a:spcAft>
              <a:buClr>
                <a:schemeClr val="dk2"/>
              </a:buClr>
              <a:buSzPts val="12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2"/>
          <p:cNvSpPr txBox="1">
            <a:spLocks noGrp="1"/>
          </p:cNvSpPr>
          <p:nvPr>
            <p:ph type="title"/>
          </p:nvPr>
        </p:nvSpPr>
        <p:spPr>
          <a:xfrm>
            <a:off x="2159999" y="360000"/>
            <a:ext cx="9491999" cy="7018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1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12"/>
          <p:cNvSpPr txBox="1">
            <a:spLocks noGrp="1"/>
          </p:cNvSpPr>
          <p:nvPr>
            <p:ph type="body" idx="6"/>
          </p:nvPr>
        </p:nvSpPr>
        <p:spPr>
          <a:xfrm>
            <a:off x="7151998" y="3801515"/>
            <a:ext cx="4524002"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2"/>
          <p:cNvSpPr txBox="1">
            <a:spLocks noGrp="1"/>
          </p:cNvSpPr>
          <p:nvPr>
            <p:ph type="body" idx="7"/>
          </p:nvPr>
        </p:nvSpPr>
        <p:spPr>
          <a:xfrm>
            <a:off x="2159997" y="3804666"/>
            <a:ext cx="4500009"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12"/>
          <p:cNvSpPr>
            <a:spLocks noGrp="1"/>
          </p:cNvSpPr>
          <p:nvPr>
            <p:ph type="pic" idx="8"/>
          </p:nvPr>
        </p:nvSpPr>
        <p:spPr>
          <a:xfrm>
            <a:off x="2159998" y="4073383"/>
            <a:ext cx="4499949" cy="1979612"/>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40" name="Google Shape;140;p12"/>
          <p:cNvSpPr>
            <a:spLocks noGrp="1"/>
          </p:cNvSpPr>
          <p:nvPr>
            <p:ph type="pic" idx="9"/>
          </p:nvPr>
        </p:nvSpPr>
        <p:spPr>
          <a:xfrm>
            <a:off x="7151998" y="4053515"/>
            <a:ext cx="4500000" cy="1979612"/>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act/Disclaimer">
  <p:cSld name="Contact/Disclaimer">
    <p:spTree>
      <p:nvGrpSpPr>
        <p:cNvPr id="1" name="Shape 141"/>
        <p:cNvGrpSpPr/>
        <p:nvPr/>
      </p:nvGrpSpPr>
      <p:grpSpPr>
        <a:xfrm>
          <a:off x="0" y="0"/>
          <a:ext cx="0" cy="0"/>
          <a:chOff x="0" y="0"/>
          <a:chExt cx="0" cy="0"/>
        </a:xfrm>
      </p:grpSpPr>
      <p:sp>
        <p:nvSpPr>
          <p:cNvPr id="142" name="Google Shape;142;p13"/>
          <p:cNvSpPr txBox="1"/>
          <p:nvPr/>
        </p:nvSpPr>
        <p:spPr>
          <a:xfrm>
            <a:off x="6295050" y="1079998"/>
            <a:ext cx="5395050" cy="3319575"/>
          </a:xfrm>
          <a:prstGeom prst="rect">
            <a:avLst/>
          </a:prstGeom>
          <a:solidFill>
            <a:schemeClr val="lt2"/>
          </a:solidFill>
          <a:ln>
            <a:noFill/>
          </a:ln>
        </p:spPr>
        <p:txBody>
          <a:bodyPr spcFirstLastPara="1" wrap="square" lIns="180000" tIns="180000" rIns="180000" bIns="180000" anchor="t" anchorCtr="0">
            <a:noAutofit/>
          </a:bodyPr>
          <a:lstStyle/>
          <a:p>
            <a:pPr marL="0" lvl="0" indent="0" algn="l" rtl="0">
              <a:spcBef>
                <a:spcPts val="0"/>
              </a:spcBef>
              <a:spcAft>
                <a:spcPts val="0"/>
              </a:spcAft>
              <a:buClr>
                <a:schemeClr val="dk1"/>
              </a:buClr>
              <a:buFont typeface="Arial"/>
              <a:buNone/>
            </a:pPr>
            <a:r>
              <a:rPr lang="en-GB" sz="1050" dirty="0">
                <a:solidFill>
                  <a:schemeClr val="accent1"/>
                </a:solidFill>
              </a:rPr>
              <a:t>AFME</a:t>
            </a:r>
            <a:endParaRPr sz="900" dirty="0">
              <a:solidFill>
                <a:schemeClr val="dk2"/>
              </a:solidFill>
              <a:latin typeface="Cambria"/>
              <a:ea typeface="Cambria"/>
              <a:cs typeface="Cambria"/>
              <a:sym typeface="Cambria"/>
            </a:endParaRPr>
          </a:p>
          <a:p>
            <a:pPr marL="0" marR="0" lvl="0" indent="0" algn="l" rtl="0">
              <a:spcBef>
                <a:spcPts val="0"/>
              </a:spcBef>
              <a:spcAft>
                <a:spcPts val="0"/>
              </a:spcAft>
              <a:buNone/>
            </a:pPr>
            <a:r>
              <a:rPr lang="en-GB" sz="900" b="0" dirty="0">
                <a:solidFill>
                  <a:schemeClr val="dk2"/>
                </a:solidFill>
                <a:latin typeface="Cambria"/>
                <a:ea typeface="Cambria"/>
                <a:cs typeface="Cambria"/>
                <a:sym typeface="Cambria"/>
              </a:rPr>
              <a:t>Your receipt of this document is subject to paragraphs 3, 4, 5, 9, 10, 11 and 13 of the Terms of Use which are applicable to AFME’s website (available at </a:t>
            </a:r>
            <a:r>
              <a:rPr lang="en-GB" sz="900" b="0" dirty="0">
                <a:solidFill>
                  <a:schemeClr val="accent1"/>
                </a:solidFill>
                <a:latin typeface="Cambria"/>
                <a:ea typeface="Cambria"/>
                <a:cs typeface="Cambria"/>
                <a:sym typeface="Cambria"/>
              </a:rPr>
              <a:t>http://www.afme.eu/Legal/Terms-of-Use.aspx</a:t>
            </a:r>
            <a:r>
              <a:rPr lang="en-GB" sz="900" b="0" dirty="0">
                <a:solidFill>
                  <a:schemeClr val="dk2"/>
                </a:solidFill>
                <a:latin typeface="Cambria"/>
                <a:ea typeface="Cambria"/>
                <a:cs typeface="Cambria"/>
                <a:sym typeface="Cambria"/>
              </a:rPr>
              <a:t>) and, for the purposes of such Terms of Use, this document shall be considered a “Material” (regardless of whether you have received or accessed it via AFME’s website or otherwise).</a:t>
            </a:r>
            <a:endParaRPr dirty="0"/>
          </a:p>
          <a:p>
            <a:pPr marL="0" marR="0" lvl="0" indent="0" algn="l" rtl="0">
              <a:spcBef>
                <a:spcPts val="0"/>
              </a:spcBef>
              <a:spcAft>
                <a:spcPts val="0"/>
              </a:spcAft>
              <a:buNone/>
            </a:pPr>
            <a:r>
              <a:rPr lang="en-GB" sz="900" b="0" dirty="0">
                <a:solidFill>
                  <a:schemeClr val="dk2"/>
                </a:solidFill>
                <a:latin typeface="Cambria"/>
                <a:ea typeface="Cambria"/>
                <a:cs typeface="Cambria"/>
                <a:sym typeface="Cambria"/>
              </a:rPr>
              <a:t>AFME is registered on the EU Transparency Register, registration number 65110063986-76</a:t>
            </a:r>
            <a:endParaRPr dirty="0"/>
          </a:p>
          <a:p>
            <a:pPr marL="0" marR="0" lvl="0" indent="0" algn="l" rtl="0">
              <a:spcBef>
                <a:spcPts val="0"/>
              </a:spcBef>
              <a:spcAft>
                <a:spcPts val="0"/>
              </a:spcAft>
              <a:buNone/>
            </a:pPr>
            <a:r>
              <a:rPr lang="en-GB" sz="900" b="0" dirty="0">
                <a:solidFill>
                  <a:schemeClr val="dk2"/>
                </a:solidFill>
                <a:latin typeface="Cambria"/>
                <a:ea typeface="Cambria"/>
                <a:cs typeface="Cambria"/>
                <a:sym typeface="Cambria"/>
              </a:rPr>
              <a:t>For a description of the methodology of this report please visit</a:t>
            </a:r>
            <a:endParaRPr dirty="0"/>
          </a:p>
          <a:p>
            <a:pPr marL="0" marR="0" lvl="0" indent="0" algn="l" rtl="0">
              <a:spcBef>
                <a:spcPts val="0"/>
              </a:spcBef>
              <a:spcAft>
                <a:spcPts val="0"/>
              </a:spcAft>
              <a:buNone/>
            </a:pPr>
            <a:r>
              <a:rPr lang="en-GB" sz="900" b="0" dirty="0">
                <a:solidFill>
                  <a:schemeClr val="accent1"/>
                </a:solidFill>
                <a:latin typeface="Cambria"/>
                <a:ea typeface="Cambria"/>
                <a:cs typeface="Cambria"/>
                <a:sym typeface="Cambria"/>
              </a:rPr>
              <a:t>https://www.afme.eu/en/reports/Statistics/</a:t>
            </a:r>
            <a:endParaRPr sz="900" b="0" dirty="0">
              <a:solidFill>
                <a:schemeClr val="accent1"/>
              </a:solidFill>
              <a:latin typeface="Cambria"/>
              <a:ea typeface="Cambria"/>
              <a:cs typeface="Cambria"/>
              <a:sym typeface="Cambria"/>
            </a:endParaRPr>
          </a:p>
          <a:p>
            <a:pPr marL="0" marR="0" lvl="0" indent="0" algn="l" rtl="0">
              <a:spcBef>
                <a:spcPts val="0"/>
              </a:spcBef>
              <a:spcAft>
                <a:spcPts val="0"/>
              </a:spcAft>
              <a:buNone/>
            </a:pPr>
            <a:endParaRPr sz="900" dirty="0">
              <a:solidFill>
                <a:schemeClr val="accent1"/>
              </a:solidFill>
              <a:latin typeface="Cambria"/>
              <a:ea typeface="Cambria"/>
              <a:cs typeface="Cambria"/>
              <a:sym typeface="Cambria"/>
            </a:endParaRPr>
          </a:p>
          <a:p>
            <a:pPr marL="0" lvl="0" indent="0" algn="l" rtl="0">
              <a:spcBef>
                <a:spcPts val="0"/>
              </a:spcBef>
              <a:spcAft>
                <a:spcPts val="0"/>
              </a:spcAft>
              <a:buClr>
                <a:schemeClr val="dk1"/>
              </a:buClr>
              <a:buFont typeface="Arial"/>
              <a:buNone/>
            </a:pPr>
            <a:r>
              <a:rPr lang="en-GB" sz="1050" dirty="0">
                <a:solidFill>
                  <a:schemeClr val="accent1"/>
                </a:solidFill>
              </a:rPr>
              <a:t>PwC</a:t>
            </a:r>
            <a:endParaRPr sz="900" dirty="0">
              <a:solidFill>
                <a:schemeClr val="dk2"/>
              </a:solidFill>
              <a:latin typeface="Cambria"/>
              <a:ea typeface="Cambria"/>
              <a:cs typeface="Cambria"/>
              <a:sym typeface="Cambria"/>
            </a:endParaRPr>
          </a:p>
          <a:p>
            <a:pPr marL="0" lvl="0" indent="0" algn="l" rtl="0">
              <a:spcBef>
                <a:spcPts val="0"/>
              </a:spcBef>
              <a:spcAft>
                <a:spcPts val="0"/>
              </a:spcAft>
              <a:buClr>
                <a:schemeClr val="lt1"/>
              </a:buClr>
              <a:buSzPts val="800"/>
              <a:buFont typeface="Arial"/>
              <a:buNone/>
            </a:pPr>
            <a:r>
              <a:rPr lang="en-GB" sz="900" dirty="0">
                <a:solidFill>
                  <a:schemeClr val="dk2"/>
                </a:solidFill>
                <a:latin typeface="Cambria" panose="02040503050406030204" pitchFamily="18" charset="0"/>
                <a:ea typeface="Cambria" panose="02040503050406030204" pitchFamily="18" charset="0"/>
              </a:rPr>
              <a:t>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authors and distributors do not accept or assume any liability, responsibility or duty of care for any consequences you or anyone else acting, or refraining to act, in reliance on the information contained in this publication or for any decision based on it.</a:t>
            </a:r>
            <a:endParaRPr sz="900" dirty="0">
              <a:solidFill>
                <a:schemeClr val="dk2"/>
              </a:solidFill>
              <a:latin typeface="Cambria" panose="02040503050406030204" pitchFamily="18" charset="0"/>
              <a:ea typeface="Cambria" panose="02040503050406030204" pitchFamily="18" charset="0"/>
            </a:endParaRPr>
          </a:p>
          <a:p>
            <a:pPr marL="0" lvl="0" indent="0" algn="l" rtl="0">
              <a:spcBef>
                <a:spcPts val="600"/>
              </a:spcBef>
              <a:spcAft>
                <a:spcPts val="0"/>
              </a:spcAft>
              <a:buClr>
                <a:schemeClr val="lt1"/>
              </a:buClr>
              <a:buSzPts val="800"/>
              <a:buFont typeface="Arial"/>
              <a:buNone/>
            </a:pPr>
            <a:r>
              <a:rPr lang="en-GB" sz="900" dirty="0">
                <a:solidFill>
                  <a:schemeClr val="dk2"/>
                </a:solidFill>
                <a:latin typeface="Cambria" panose="02040503050406030204" pitchFamily="18" charset="0"/>
                <a:ea typeface="Cambria" panose="02040503050406030204" pitchFamily="18" charset="0"/>
              </a:rPr>
              <a:t>© 2020 PricewaterhouseCoopers LLP. All rights reserved. PwC refers to the UK member firm, and may sometimes refer to the PwC network. Each member firm is a separate legal entity. Please see www.pwc.com/structure for further details.</a:t>
            </a:r>
            <a:endParaRPr sz="900" dirty="0">
              <a:solidFill>
                <a:schemeClr val="dk2"/>
              </a:solidFill>
              <a:latin typeface="Cambria" panose="02040503050406030204" pitchFamily="18" charset="0"/>
              <a:ea typeface="Cambria" panose="02040503050406030204" pitchFamily="18" charset="0"/>
            </a:endParaRPr>
          </a:p>
          <a:p>
            <a:pPr marL="0" marR="0" lvl="0" indent="0" algn="l" rtl="0">
              <a:spcBef>
                <a:spcPts val="0"/>
              </a:spcBef>
              <a:spcAft>
                <a:spcPts val="0"/>
              </a:spcAft>
              <a:buNone/>
            </a:pPr>
            <a:endParaRPr sz="900" dirty="0">
              <a:solidFill>
                <a:schemeClr val="accent1"/>
              </a:solidFill>
              <a:latin typeface="Cambria"/>
              <a:ea typeface="Cambria"/>
              <a:cs typeface="Cambria"/>
              <a:sym typeface="Cambria"/>
            </a:endParaRPr>
          </a:p>
        </p:txBody>
      </p:sp>
      <p:sp>
        <p:nvSpPr>
          <p:cNvPr id="143" name="Google Shape;143;p13"/>
          <p:cNvSpPr txBox="1"/>
          <p:nvPr/>
        </p:nvSpPr>
        <p:spPr>
          <a:xfrm>
            <a:off x="540000" y="417150"/>
            <a:ext cx="3381375" cy="415498"/>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GB" sz="2100" b="0">
                <a:solidFill>
                  <a:srgbClr val="878787"/>
                </a:solidFill>
                <a:latin typeface="Arial"/>
                <a:ea typeface="Arial"/>
                <a:cs typeface="Arial"/>
                <a:sym typeface="Arial"/>
              </a:rPr>
              <a:t>Contacts</a:t>
            </a:r>
            <a:endParaRPr/>
          </a:p>
        </p:txBody>
      </p:sp>
      <p:sp>
        <p:nvSpPr>
          <p:cNvPr id="144" name="Google Shape;144;p13"/>
          <p:cNvSpPr txBox="1"/>
          <p:nvPr/>
        </p:nvSpPr>
        <p:spPr>
          <a:xfrm>
            <a:off x="6278452" y="423749"/>
            <a:ext cx="5370622" cy="415498"/>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GB" sz="2100" b="0">
                <a:solidFill>
                  <a:srgbClr val="878787"/>
                </a:solidFill>
                <a:latin typeface="Arial"/>
                <a:ea typeface="Arial"/>
                <a:cs typeface="Arial"/>
                <a:sym typeface="Arial"/>
              </a:rPr>
              <a:t>Disclaimer and Methodology</a:t>
            </a:r>
            <a:endParaRPr/>
          </a:p>
        </p:txBody>
      </p:sp>
      <p:sp>
        <p:nvSpPr>
          <p:cNvPr id="145" name="Google Shape;145;p13"/>
          <p:cNvSpPr txBox="1"/>
          <p:nvPr/>
        </p:nvSpPr>
        <p:spPr>
          <a:xfrm>
            <a:off x="540000" y="4997033"/>
            <a:ext cx="5395200" cy="840900"/>
          </a:xfrm>
          <a:prstGeom prst="rect">
            <a:avLst/>
          </a:prstGeom>
          <a:noFill/>
          <a:ln>
            <a:noFill/>
          </a:ln>
        </p:spPr>
        <p:txBody>
          <a:bodyPr spcFirstLastPara="1" wrap="square" lIns="0" tIns="0" rIns="180000" bIns="180000" anchor="t" anchorCtr="0">
            <a:noAutofit/>
          </a:bodyPr>
          <a:lstStyle/>
          <a:p>
            <a:pPr marL="0" marR="0" lvl="0" indent="0" algn="l" rtl="0">
              <a:spcBef>
                <a:spcPts val="0"/>
              </a:spcBef>
              <a:spcAft>
                <a:spcPts val="0"/>
              </a:spcAft>
              <a:buNone/>
            </a:pPr>
            <a:r>
              <a:rPr lang="en-GB" sz="900" b="1">
                <a:solidFill>
                  <a:schemeClr val="dk2"/>
                </a:solidFill>
                <a:latin typeface="Cambria"/>
                <a:ea typeface="Cambria"/>
                <a:cs typeface="Cambria"/>
                <a:sym typeface="Cambria"/>
              </a:rPr>
              <a:t>London Office</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39th Floor</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25 Canada Square</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London E14 5LQ</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United Kingdom</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+44 (0)20 3828 2700</a:t>
            </a:r>
            <a:endParaRPr/>
          </a:p>
        </p:txBody>
      </p:sp>
      <p:pic>
        <p:nvPicPr>
          <p:cNvPr id="146" name="Google Shape;146;p13"/>
          <p:cNvPicPr preferRelativeResize="0"/>
          <p:nvPr/>
        </p:nvPicPr>
        <p:blipFill rotWithShape="1">
          <a:blip r:embed="rId2">
            <a:alphaModFix/>
          </a:blip>
          <a:srcRect/>
          <a:stretch/>
        </p:blipFill>
        <p:spPr>
          <a:xfrm>
            <a:off x="7914640" y="6380262"/>
            <a:ext cx="722653" cy="216000"/>
          </a:xfrm>
          <a:prstGeom prst="rect">
            <a:avLst/>
          </a:prstGeom>
          <a:noFill/>
          <a:ln>
            <a:noFill/>
          </a:ln>
        </p:spPr>
      </p:pic>
      <p:sp>
        <p:nvSpPr>
          <p:cNvPr id="147" name="Google Shape;147;p13"/>
          <p:cNvSpPr txBox="1"/>
          <p:nvPr/>
        </p:nvSpPr>
        <p:spPr>
          <a:xfrm>
            <a:off x="8747249" y="6344262"/>
            <a:ext cx="2942851" cy="288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00">
                <a:solidFill>
                  <a:schemeClr val="accent1"/>
                </a:solidFill>
                <a:latin typeface="Arial"/>
                <a:ea typeface="Arial"/>
                <a:cs typeface="Arial"/>
                <a:sym typeface="Arial"/>
              </a:rPr>
              <a:t>Association for Financial Markets in Europe</a:t>
            </a:r>
            <a:endParaRPr/>
          </a:p>
          <a:p>
            <a:pPr marL="0" marR="0" lvl="0" indent="0" algn="l" rtl="0">
              <a:spcBef>
                <a:spcPts val="0"/>
              </a:spcBef>
              <a:spcAft>
                <a:spcPts val="0"/>
              </a:spcAft>
              <a:buNone/>
            </a:pPr>
            <a:r>
              <a:rPr lang="en-GB" sz="900" b="1">
                <a:solidFill>
                  <a:schemeClr val="accent1"/>
                </a:solidFill>
                <a:latin typeface="Arial"/>
                <a:ea typeface="Arial"/>
                <a:cs typeface="Arial"/>
                <a:sym typeface="Arial"/>
              </a:rPr>
              <a:t>www.afme.eu</a:t>
            </a:r>
            <a:endParaRPr/>
          </a:p>
        </p:txBody>
      </p:sp>
      <p:pic>
        <p:nvPicPr>
          <p:cNvPr id="148" name="Google Shape;148;p13"/>
          <p:cNvPicPr preferRelativeResize="0"/>
          <p:nvPr/>
        </p:nvPicPr>
        <p:blipFill rotWithShape="1">
          <a:blip r:embed="rId3">
            <a:alphaModFix/>
          </a:blip>
          <a:srcRect/>
          <a:stretch/>
        </p:blipFill>
        <p:spPr>
          <a:xfrm>
            <a:off x="540000" y="6253316"/>
            <a:ext cx="3166002" cy="303544"/>
          </a:xfrm>
          <a:prstGeom prst="rect">
            <a:avLst/>
          </a:prstGeom>
          <a:noFill/>
          <a:ln>
            <a:noFill/>
          </a:ln>
        </p:spPr>
      </p:pic>
      <p:sp>
        <p:nvSpPr>
          <p:cNvPr id="149" name="Google Shape;149;p13"/>
          <p:cNvSpPr txBox="1"/>
          <p:nvPr/>
        </p:nvSpPr>
        <p:spPr>
          <a:xfrm>
            <a:off x="934064" y="6253316"/>
            <a:ext cx="3687097" cy="27699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1000"/>
              <a:buFont typeface="Cambria"/>
              <a:buNone/>
            </a:pPr>
            <a:r>
              <a:rPr lang="en-GB" sz="1000" b="1">
                <a:solidFill>
                  <a:schemeClr val="dk2"/>
                </a:solidFill>
                <a:latin typeface="Cambria"/>
                <a:ea typeface="Cambria"/>
                <a:cs typeface="Cambria"/>
                <a:sym typeface="Cambria"/>
              </a:rPr>
              <a:t>Follow AFME on Twitter</a:t>
            </a:r>
            <a:endParaRPr/>
          </a:p>
          <a:p>
            <a:pPr marL="0" marR="0" lvl="0" indent="0" algn="l" rtl="0">
              <a:lnSpc>
                <a:spcPct val="90000"/>
              </a:lnSpc>
              <a:spcBef>
                <a:spcPts val="0"/>
              </a:spcBef>
              <a:spcAft>
                <a:spcPts val="0"/>
              </a:spcAft>
              <a:buClr>
                <a:schemeClr val="dk2"/>
              </a:buClr>
              <a:buSzPts val="1000"/>
              <a:buFont typeface="Cambria"/>
              <a:buNone/>
            </a:pPr>
            <a:r>
              <a:rPr lang="en-GB" sz="1000">
                <a:solidFill>
                  <a:schemeClr val="dk2"/>
                </a:solidFill>
                <a:latin typeface="Cambria"/>
                <a:ea typeface="Cambria"/>
                <a:cs typeface="Cambria"/>
                <a:sym typeface="Cambria"/>
              </a:rPr>
              <a:t>@News_from_AFME</a:t>
            </a:r>
            <a:endParaRPr sz="1000">
              <a:solidFill>
                <a:schemeClr val="dk2"/>
              </a:solidFill>
              <a:latin typeface="Cambria"/>
              <a:ea typeface="Cambria"/>
              <a:cs typeface="Cambria"/>
              <a:sym typeface="Cambria"/>
            </a:endParaRPr>
          </a:p>
        </p:txBody>
      </p:sp>
      <p:sp>
        <p:nvSpPr>
          <p:cNvPr id="150" name="Google Shape;150;p13"/>
          <p:cNvSpPr txBox="1"/>
          <p:nvPr/>
        </p:nvSpPr>
        <p:spPr>
          <a:xfrm>
            <a:off x="540000" y="1079999"/>
            <a:ext cx="5395050" cy="3319575"/>
          </a:xfrm>
          <a:prstGeom prst="rect">
            <a:avLst/>
          </a:prstGeom>
          <a:solidFill>
            <a:schemeClr val="lt2"/>
          </a:solidFill>
          <a:ln>
            <a:noFill/>
          </a:ln>
        </p:spPr>
        <p:txBody>
          <a:bodyPr spcFirstLastPara="1" wrap="square" lIns="180000" tIns="180000" rIns="180000" bIns="180000" anchor="t" anchorCtr="0">
            <a:noAutofit/>
          </a:bodyPr>
          <a:lstStyle/>
          <a:p>
            <a:pPr marL="0" marR="0" lvl="0" indent="0" algn="l" rtl="0">
              <a:spcBef>
                <a:spcPts val="0"/>
              </a:spcBef>
              <a:spcAft>
                <a:spcPts val="0"/>
              </a:spcAft>
              <a:buNone/>
            </a:pPr>
            <a:r>
              <a:rPr lang="en-GB" sz="1050">
                <a:solidFill>
                  <a:schemeClr val="accent1"/>
                </a:solidFill>
              </a:rPr>
              <a:t>AFME</a:t>
            </a:r>
            <a:endParaRPr/>
          </a:p>
          <a:p>
            <a:pPr marL="914400" marR="0" lvl="0" indent="0" algn="l" rtl="0">
              <a:spcBef>
                <a:spcPts val="1000"/>
              </a:spcBef>
              <a:spcAft>
                <a:spcPts val="0"/>
              </a:spcAft>
              <a:buNone/>
            </a:pPr>
            <a:r>
              <a:rPr lang="en-GB" sz="900" b="1">
                <a:solidFill>
                  <a:schemeClr val="dk2"/>
                </a:solidFill>
                <a:latin typeface="Cambria"/>
                <a:ea typeface="Cambria"/>
                <a:cs typeface="Cambria"/>
                <a:sym typeface="Cambria"/>
              </a:rPr>
              <a:t>Rick Watson</a:t>
            </a:r>
            <a:endParaRPr/>
          </a:p>
          <a:p>
            <a:pPr marL="914400" marR="0" lvl="0" indent="0" algn="l" rtl="0">
              <a:spcBef>
                <a:spcPts val="0"/>
              </a:spcBef>
              <a:spcAft>
                <a:spcPts val="0"/>
              </a:spcAft>
              <a:buNone/>
            </a:pPr>
            <a:r>
              <a:rPr lang="en-GB" sz="900">
                <a:solidFill>
                  <a:schemeClr val="dk2"/>
                </a:solidFill>
                <a:latin typeface="Cambria"/>
                <a:ea typeface="Cambria"/>
                <a:cs typeface="Cambria"/>
                <a:sym typeface="Cambria"/>
              </a:rPr>
              <a:t>Head of Capital Markets, Membership &amp; Events</a:t>
            </a:r>
            <a:endParaRPr/>
          </a:p>
          <a:p>
            <a:pPr marL="914400" marR="0" lvl="0" indent="0" algn="l" rtl="0">
              <a:spcBef>
                <a:spcPts val="0"/>
              </a:spcBef>
              <a:spcAft>
                <a:spcPts val="0"/>
              </a:spcAft>
              <a:buNone/>
            </a:pPr>
            <a:r>
              <a:rPr lang="en-GB" sz="900">
                <a:solidFill>
                  <a:schemeClr val="dk2"/>
                </a:solidFill>
                <a:uFill>
                  <a:noFill/>
                </a:uFill>
                <a:latin typeface="Cambria"/>
                <a:ea typeface="Cambria"/>
                <a:cs typeface="Cambria"/>
                <a:sym typeface="Cambria"/>
                <a:hlinkClick r:id="rId4">
                  <a:extLst>
                    <a:ext uri="{A12FA001-AC4F-418D-AE19-62706E023703}">
                      <ahyp:hlinkClr xmlns:ahyp="http://schemas.microsoft.com/office/drawing/2018/hyperlinkcolor" val="tx"/>
                    </a:ext>
                  </a:extLst>
                </a:hlinkClick>
              </a:rPr>
              <a:t>rick.watson@afme.eu</a:t>
            </a:r>
            <a:endParaRPr sz="900">
              <a:solidFill>
                <a:schemeClr val="dk2"/>
              </a:solidFill>
              <a:latin typeface="Cambria"/>
              <a:ea typeface="Cambria"/>
              <a:cs typeface="Cambria"/>
              <a:sym typeface="Cambria"/>
            </a:endParaRPr>
          </a:p>
          <a:p>
            <a:pPr marL="0" marR="0" lvl="0" indent="0" algn="l" rtl="0">
              <a:spcBef>
                <a:spcPts val="0"/>
              </a:spcBef>
              <a:spcAft>
                <a:spcPts val="0"/>
              </a:spcAft>
              <a:buNone/>
            </a:pPr>
            <a:endParaRPr sz="900">
              <a:solidFill>
                <a:schemeClr val="dk2"/>
              </a:solidFill>
              <a:latin typeface="Cambria"/>
              <a:ea typeface="Cambria"/>
              <a:cs typeface="Cambria"/>
              <a:sym typeface="Cambria"/>
            </a:endParaRPr>
          </a:p>
          <a:p>
            <a:pPr marL="0" marR="0" lvl="0" indent="0" algn="l" rtl="0">
              <a:spcBef>
                <a:spcPts val="0"/>
              </a:spcBef>
              <a:spcAft>
                <a:spcPts val="0"/>
              </a:spcAft>
              <a:buNone/>
            </a:pPr>
            <a:endParaRPr sz="900">
              <a:solidFill>
                <a:schemeClr val="dk2"/>
              </a:solidFill>
              <a:latin typeface="Cambria"/>
              <a:ea typeface="Cambria"/>
              <a:cs typeface="Cambria"/>
              <a:sym typeface="Cambria"/>
            </a:endParaRPr>
          </a:p>
          <a:p>
            <a:pPr marL="0" marR="0" lvl="0" indent="0" algn="l" rtl="0">
              <a:spcBef>
                <a:spcPts val="0"/>
              </a:spcBef>
              <a:spcAft>
                <a:spcPts val="0"/>
              </a:spcAft>
              <a:buNone/>
            </a:pPr>
            <a:endParaRPr sz="900">
              <a:solidFill>
                <a:schemeClr val="dk2"/>
              </a:solidFill>
              <a:latin typeface="Cambria"/>
              <a:ea typeface="Cambria"/>
              <a:cs typeface="Cambria"/>
              <a:sym typeface="Cambria"/>
            </a:endParaRPr>
          </a:p>
          <a:p>
            <a:pPr marL="0" marR="0" lvl="0" indent="0" algn="l" rtl="0">
              <a:spcBef>
                <a:spcPts val="0"/>
              </a:spcBef>
              <a:spcAft>
                <a:spcPts val="0"/>
              </a:spcAft>
              <a:buNone/>
            </a:pPr>
            <a:endParaRPr sz="900">
              <a:solidFill>
                <a:schemeClr val="dk2"/>
              </a:solidFill>
              <a:latin typeface="Cambria"/>
              <a:ea typeface="Cambria"/>
              <a:cs typeface="Cambria"/>
              <a:sym typeface="Cambria"/>
            </a:endParaRPr>
          </a:p>
          <a:p>
            <a:pPr marL="914400" marR="0" lvl="0" indent="0" algn="l" rtl="0">
              <a:spcBef>
                <a:spcPts val="0"/>
              </a:spcBef>
              <a:spcAft>
                <a:spcPts val="0"/>
              </a:spcAft>
              <a:buNone/>
            </a:pPr>
            <a:r>
              <a:rPr lang="en-GB" sz="900" b="1">
                <a:solidFill>
                  <a:schemeClr val="dk2"/>
                </a:solidFill>
                <a:latin typeface="Cambria"/>
                <a:ea typeface="Cambria"/>
                <a:cs typeface="Cambria"/>
                <a:sym typeface="Cambria"/>
              </a:rPr>
              <a:t>Pablo Portugal</a:t>
            </a:r>
            <a:endParaRPr sz="900">
              <a:solidFill>
                <a:schemeClr val="dk2"/>
              </a:solidFill>
              <a:latin typeface="Cambria"/>
              <a:ea typeface="Cambria"/>
              <a:cs typeface="Cambria"/>
              <a:sym typeface="Cambria"/>
            </a:endParaRPr>
          </a:p>
          <a:p>
            <a:pPr marL="914400" marR="0" lvl="0" indent="0" algn="l" rtl="0">
              <a:spcBef>
                <a:spcPts val="0"/>
              </a:spcBef>
              <a:spcAft>
                <a:spcPts val="0"/>
              </a:spcAft>
              <a:buNone/>
            </a:pPr>
            <a:r>
              <a:rPr lang="en-GB" sz="900">
                <a:solidFill>
                  <a:schemeClr val="dk2"/>
                </a:solidFill>
                <a:latin typeface="Cambria"/>
                <a:ea typeface="Cambria"/>
                <a:cs typeface="Cambria"/>
                <a:sym typeface="Cambria"/>
              </a:rPr>
              <a:t>Advocacy</a:t>
            </a:r>
            <a:endParaRPr sz="900">
              <a:solidFill>
                <a:schemeClr val="dk2"/>
              </a:solidFill>
              <a:latin typeface="Cambria"/>
              <a:ea typeface="Cambria"/>
              <a:cs typeface="Cambria"/>
              <a:sym typeface="Cambria"/>
            </a:endParaRPr>
          </a:p>
          <a:p>
            <a:pPr marL="914400" marR="0" lvl="0" indent="0" algn="l" rtl="0">
              <a:spcBef>
                <a:spcPts val="0"/>
              </a:spcBef>
              <a:spcAft>
                <a:spcPts val="0"/>
              </a:spcAft>
              <a:buNone/>
            </a:pPr>
            <a:r>
              <a:rPr lang="en-GB" sz="900">
                <a:solidFill>
                  <a:schemeClr val="dk2"/>
                </a:solidFill>
                <a:latin typeface="Cambria"/>
                <a:ea typeface="Cambria"/>
                <a:cs typeface="Cambria"/>
                <a:sym typeface="Cambria"/>
              </a:rPr>
              <a:t>pablo.portugal@afme.eu</a:t>
            </a:r>
            <a:endParaRPr sz="900">
              <a:solidFill>
                <a:schemeClr val="dk2"/>
              </a:solidFill>
              <a:latin typeface="Cambria"/>
              <a:ea typeface="Cambria"/>
              <a:cs typeface="Cambria"/>
              <a:sym typeface="Cambria"/>
            </a:endParaRPr>
          </a:p>
          <a:p>
            <a:pPr marL="0" marR="0" lvl="0" indent="0" algn="l" rtl="0">
              <a:spcBef>
                <a:spcPts val="0"/>
              </a:spcBef>
              <a:spcAft>
                <a:spcPts val="0"/>
              </a:spcAft>
              <a:buNone/>
            </a:pPr>
            <a:endParaRPr sz="900">
              <a:solidFill>
                <a:schemeClr val="dk2"/>
              </a:solidFill>
              <a:latin typeface="Cambria"/>
              <a:ea typeface="Cambria"/>
              <a:cs typeface="Cambria"/>
              <a:sym typeface="Cambria"/>
            </a:endParaRPr>
          </a:p>
          <a:p>
            <a:pPr marL="0" marR="0" lvl="0" indent="0" algn="l" rtl="0">
              <a:spcBef>
                <a:spcPts val="0"/>
              </a:spcBef>
              <a:spcAft>
                <a:spcPts val="0"/>
              </a:spcAft>
              <a:buNone/>
            </a:pPr>
            <a:endParaRPr sz="900" b="0">
              <a:solidFill>
                <a:schemeClr val="dk2"/>
              </a:solidFill>
              <a:latin typeface="Cambria"/>
              <a:ea typeface="Cambria"/>
              <a:cs typeface="Cambria"/>
              <a:sym typeface="Cambria"/>
            </a:endParaRPr>
          </a:p>
          <a:p>
            <a:pPr marL="0" marR="0" lvl="0" indent="0" algn="l" rtl="0">
              <a:spcBef>
                <a:spcPts val="0"/>
              </a:spcBef>
              <a:spcAft>
                <a:spcPts val="0"/>
              </a:spcAft>
              <a:buNone/>
            </a:pPr>
            <a:endParaRPr sz="1050">
              <a:solidFill>
                <a:schemeClr val="accent1"/>
              </a:solidFill>
            </a:endParaRPr>
          </a:p>
          <a:p>
            <a:pPr marL="0" marR="0" lvl="0" indent="0" algn="l" rtl="0">
              <a:spcBef>
                <a:spcPts val="0"/>
              </a:spcBef>
              <a:spcAft>
                <a:spcPts val="0"/>
              </a:spcAft>
              <a:buNone/>
            </a:pPr>
            <a:r>
              <a:rPr lang="en-GB" sz="1050">
                <a:solidFill>
                  <a:schemeClr val="accent1"/>
                </a:solidFill>
              </a:rPr>
              <a:t>PwC</a:t>
            </a:r>
            <a:endParaRPr/>
          </a:p>
          <a:p>
            <a:pPr marL="914400" marR="0" lvl="0" indent="0" algn="l" rtl="0">
              <a:lnSpc>
                <a:spcPct val="100000"/>
              </a:lnSpc>
              <a:spcBef>
                <a:spcPts val="1000"/>
              </a:spcBef>
              <a:spcAft>
                <a:spcPts val="0"/>
              </a:spcAft>
              <a:buClr>
                <a:schemeClr val="dk2"/>
              </a:buClr>
              <a:buSzPts val="900"/>
              <a:buFont typeface="Cambria"/>
              <a:buNone/>
            </a:pPr>
            <a:r>
              <a:rPr lang="en-GB" sz="900" b="1">
                <a:solidFill>
                  <a:schemeClr val="dk2"/>
                </a:solidFill>
                <a:latin typeface="Cambria"/>
                <a:ea typeface="Cambria"/>
                <a:cs typeface="Cambria"/>
                <a:sym typeface="Cambria"/>
              </a:rPr>
              <a:t>Nick Forrest</a:t>
            </a:r>
            <a:endParaRPr/>
          </a:p>
          <a:p>
            <a:pPr marL="914400" marR="0" lvl="0" indent="0" algn="l" rtl="0">
              <a:lnSpc>
                <a:spcPct val="100000"/>
              </a:lnSpc>
              <a:spcBef>
                <a:spcPts val="0"/>
              </a:spcBef>
              <a:spcAft>
                <a:spcPts val="0"/>
              </a:spcAft>
              <a:buClr>
                <a:schemeClr val="dk2"/>
              </a:buClr>
              <a:buSzPts val="900"/>
              <a:buFont typeface="Cambria"/>
              <a:buNone/>
            </a:pPr>
            <a:r>
              <a:rPr lang="en-GB" sz="900">
                <a:solidFill>
                  <a:schemeClr val="dk2"/>
                </a:solidFill>
                <a:latin typeface="Cambria"/>
                <a:ea typeface="Cambria"/>
                <a:cs typeface="Cambria"/>
                <a:sym typeface="Cambria"/>
              </a:rPr>
              <a:t>PwC UK Economics Leader</a:t>
            </a:r>
            <a:endParaRPr/>
          </a:p>
          <a:p>
            <a:pPr marL="914400" marR="0" lvl="0" indent="0" algn="l" rtl="0">
              <a:lnSpc>
                <a:spcPct val="100000"/>
              </a:lnSpc>
              <a:spcBef>
                <a:spcPts val="0"/>
              </a:spcBef>
              <a:spcAft>
                <a:spcPts val="0"/>
              </a:spcAft>
              <a:buClr>
                <a:schemeClr val="dk2"/>
              </a:buClr>
              <a:buSzPts val="900"/>
              <a:buFont typeface="Cambria"/>
              <a:buNone/>
            </a:pPr>
            <a:r>
              <a:rPr lang="en-GB" sz="900">
                <a:solidFill>
                  <a:schemeClr val="dk2"/>
                </a:solidFill>
                <a:latin typeface="Cambria"/>
                <a:ea typeface="Cambria"/>
                <a:cs typeface="Cambria"/>
                <a:sym typeface="Cambria"/>
              </a:rPr>
              <a:t>nick.forrest@pwc.com</a:t>
            </a:r>
            <a:endParaRPr/>
          </a:p>
          <a:p>
            <a:pPr marL="0" marR="0" lvl="0" indent="0" algn="l" rtl="0">
              <a:lnSpc>
                <a:spcPct val="100000"/>
              </a:lnSpc>
              <a:spcBef>
                <a:spcPts val="0"/>
              </a:spcBef>
              <a:spcAft>
                <a:spcPts val="0"/>
              </a:spcAft>
              <a:buClr>
                <a:schemeClr val="dk1"/>
              </a:buClr>
              <a:buSzPts val="900"/>
              <a:buFont typeface="Cambria"/>
              <a:buNone/>
            </a:pPr>
            <a:endParaRPr sz="900" b="1" i="0" u="none" strike="noStrike" cap="none">
              <a:solidFill>
                <a:schemeClr val="dk2"/>
              </a:solidFill>
              <a:latin typeface="Cambria"/>
              <a:ea typeface="Cambria"/>
              <a:cs typeface="Cambria"/>
              <a:sym typeface="Cambria"/>
            </a:endParaRPr>
          </a:p>
          <a:p>
            <a:pPr marL="0" marR="0" lvl="0" indent="0" algn="l" rtl="0">
              <a:lnSpc>
                <a:spcPct val="100000"/>
              </a:lnSpc>
              <a:spcBef>
                <a:spcPts val="0"/>
              </a:spcBef>
              <a:spcAft>
                <a:spcPts val="0"/>
              </a:spcAft>
              <a:buClr>
                <a:schemeClr val="dk2"/>
              </a:buClr>
              <a:buSzPts val="900"/>
              <a:buFont typeface="Cambria"/>
              <a:buNone/>
            </a:pPr>
            <a:r>
              <a:rPr lang="en-GB" sz="1200" b="0">
                <a:solidFill>
                  <a:schemeClr val="lt2"/>
                </a:solidFill>
                <a:latin typeface="Cambria"/>
                <a:ea typeface="Cambria"/>
                <a:cs typeface="Cambria"/>
                <a:sym typeface="Cambria"/>
              </a:rPr>
              <a:t>0)20 3828 2704</a:t>
            </a:r>
            <a:endParaRPr/>
          </a:p>
        </p:txBody>
      </p:sp>
      <p:sp>
        <p:nvSpPr>
          <p:cNvPr id="151" name="Google Shape;151;p13"/>
          <p:cNvSpPr txBox="1"/>
          <p:nvPr/>
        </p:nvSpPr>
        <p:spPr>
          <a:xfrm>
            <a:off x="2282025" y="4997034"/>
            <a:ext cx="5151300" cy="840900"/>
          </a:xfrm>
          <a:prstGeom prst="rect">
            <a:avLst/>
          </a:prstGeom>
          <a:noFill/>
          <a:ln>
            <a:noFill/>
          </a:ln>
        </p:spPr>
        <p:txBody>
          <a:bodyPr spcFirstLastPara="1" wrap="square" lIns="0" tIns="0" rIns="180000" bIns="180000" anchor="t" anchorCtr="0">
            <a:noAutofit/>
          </a:bodyPr>
          <a:lstStyle/>
          <a:p>
            <a:pPr marL="0" marR="0" lvl="0" indent="0" algn="l" rtl="0">
              <a:spcBef>
                <a:spcPts val="0"/>
              </a:spcBef>
              <a:spcAft>
                <a:spcPts val="0"/>
              </a:spcAft>
              <a:buNone/>
            </a:pPr>
            <a:r>
              <a:rPr lang="en-GB" sz="900" b="1">
                <a:solidFill>
                  <a:schemeClr val="dk2"/>
                </a:solidFill>
                <a:latin typeface="Cambria"/>
                <a:ea typeface="Cambria"/>
                <a:cs typeface="Cambria"/>
                <a:sym typeface="Cambria"/>
              </a:rPr>
              <a:t>Brussels Office</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Rue de la Loi, 82</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1040 Brussels</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Belgium</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+32 (0)2 788 3971</a:t>
            </a:r>
            <a:endParaRPr/>
          </a:p>
          <a:p>
            <a:pPr marL="0" marR="0" lvl="0" indent="0" algn="l" rtl="0">
              <a:spcBef>
                <a:spcPts val="0"/>
              </a:spcBef>
              <a:spcAft>
                <a:spcPts val="0"/>
              </a:spcAft>
              <a:buNone/>
            </a:pPr>
            <a:endParaRPr/>
          </a:p>
        </p:txBody>
      </p:sp>
      <p:sp>
        <p:nvSpPr>
          <p:cNvPr id="152" name="Google Shape;152;p13"/>
          <p:cNvSpPr txBox="1"/>
          <p:nvPr/>
        </p:nvSpPr>
        <p:spPr>
          <a:xfrm>
            <a:off x="3999725" y="4978300"/>
            <a:ext cx="4855200" cy="840900"/>
          </a:xfrm>
          <a:prstGeom prst="rect">
            <a:avLst/>
          </a:prstGeom>
          <a:noFill/>
          <a:ln>
            <a:noFill/>
          </a:ln>
        </p:spPr>
        <p:txBody>
          <a:bodyPr spcFirstLastPara="1" wrap="square" lIns="0" tIns="0" rIns="180000" bIns="180000" anchor="t" anchorCtr="0">
            <a:noAutofit/>
          </a:bodyPr>
          <a:lstStyle/>
          <a:p>
            <a:pPr marL="0" marR="0" lvl="0" indent="0" algn="l" rtl="0">
              <a:spcBef>
                <a:spcPts val="0"/>
              </a:spcBef>
              <a:spcAft>
                <a:spcPts val="0"/>
              </a:spcAft>
              <a:buNone/>
            </a:pPr>
            <a:r>
              <a:rPr lang="en-GB" sz="900" b="1">
                <a:solidFill>
                  <a:schemeClr val="dk2"/>
                </a:solidFill>
                <a:latin typeface="Cambria"/>
                <a:ea typeface="Cambria"/>
                <a:cs typeface="Cambria"/>
                <a:sym typeface="Cambria"/>
              </a:rPr>
              <a:t>Frankfurt Office</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Skyper Villa</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Taunusanlage 1</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60329 Frankfurt am Main</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Germany</a:t>
            </a:r>
            <a:endParaRPr/>
          </a:p>
          <a:p>
            <a:pPr marL="0" marR="0" lvl="0" indent="0" algn="l" rtl="0">
              <a:spcBef>
                <a:spcPts val="0"/>
              </a:spcBef>
              <a:spcAft>
                <a:spcPts val="0"/>
              </a:spcAft>
              <a:buNone/>
            </a:pPr>
            <a:r>
              <a:rPr lang="en-GB" sz="900" b="0">
                <a:solidFill>
                  <a:schemeClr val="dk2"/>
                </a:solidFill>
                <a:latin typeface="Cambria"/>
                <a:ea typeface="Cambria"/>
                <a:cs typeface="Cambria"/>
                <a:sym typeface="Cambria"/>
              </a:rPr>
              <a:t>+49 (0)69 5050 60 590</a:t>
            </a:r>
            <a:endParaRPr/>
          </a:p>
        </p:txBody>
      </p:sp>
      <p:pic>
        <p:nvPicPr>
          <p:cNvPr id="153" name="Google Shape;153;p13"/>
          <p:cNvPicPr preferRelativeResize="0"/>
          <p:nvPr/>
        </p:nvPicPr>
        <p:blipFill>
          <a:blip r:embed="rId5">
            <a:alphaModFix/>
          </a:blip>
          <a:stretch>
            <a:fillRect/>
          </a:stretch>
        </p:blipFill>
        <p:spPr>
          <a:xfrm>
            <a:off x="752100" y="1502150"/>
            <a:ext cx="722650" cy="741752"/>
          </a:xfrm>
          <a:prstGeom prst="rect">
            <a:avLst/>
          </a:prstGeom>
          <a:noFill/>
          <a:ln>
            <a:noFill/>
          </a:ln>
        </p:spPr>
      </p:pic>
      <p:pic>
        <p:nvPicPr>
          <p:cNvPr id="154" name="Google Shape;154;p13"/>
          <p:cNvPicPr preferRelativeResize="0"/>
          <p:nvPr/>
        </p:nvPicPr>
        <p:blipFill>
          <a:blip r:embed="rId6">
            <a:alphaModFix/>
          </a:blip>
          <a:stretch>
            <a:fillRect/>
          </a:stretch>
        </p:blipFill>
        <p:spPr>
          <a:xfrm>
            <a:off x="752100" y="2381749"/>
            <a:ext cx="722650" cy="764256"/>
          </a:xfrm>
          <a:prstGeom prst="rect">
            <a:avLst/>
          </a:prstGeom>
          <a:noFill/>
          <a:ln>
            <a:noFill/>
          </a:ln>
        </p:spPr>
      </p:pic>
      <p:pic>
        <p:nvPicPr>
          <p:cNvPr id="155" name="Google Shape;155;p13"/>
          <p:cNvPicPr preferRelativeResize="0"/>
          <p:nvPr/>
        </p:nvPicPr>
        <p:blipFill>
          <a:blip r:embed="rId7">
            <a:alphaModFix/>
          </a:blip>
          <a:stretch>
            <a:fillRect/>
          </a:stretch>
        </p:blipFill>
        <p:spPr>
          <a:xfrm>
            <a:off x="752100" y="3487625"/>
            <a:ext cx="722650" cy="73755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6"/>
        <p:cNvGrpSpPr/>
        <p:nvPr/>
      </p:nvGrpSpPr>
      <p:grpSpPr>
        <a:xfrm>
          <a:off x="0" y="0"/>
          <a:ext cx="0" cy="0"/>
          <a:chOff x="0" y="0"/>
          <a:chExt cx="0" cy="0"/>
        </a:xfrm>
      </p:grpSpPr>
      <p:sp>
        <p:nvSpPr>
          <p:cNvPr id="157" name="Google Shape;157;p14"/>
          <p:cNvSpPr txBox="1">
            <a:spLocks noGrp="1"/>
          </p:cNvSpPr>
          <p:nvPr>
            <p:ph type="title"/>
          </p:nvPr>
        </p:nvSpPr>
        <p:spPr>
          <a:xfrm>
            <a:off x="2159999" y="360000"/>
            <a:ext cx="9491999" cy="7018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1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4"/>
          <p:cNvSpPr txBox="1">
            <a:spLocks noGrp="1"/>
          </p:cNvSpPr>
          <p:nvPr>
            <p:ph type="ftr" idx="11"/>
          </p:nvPr>
        </p:nvSpPr>
        <p:spPr>
          <a:xfrm>
            <a:off x="8028000" y="6408000"/>
            <a:ext cx="3248651" cy="252000"/>
          </a:xfrm>
          <a:prstGeom prst="rect">
            <a:avLst/>
          </a:prstGeom>
          <a:noFill/>
          <a:ln>
            <a:noFill/>
          </a:ln>
        </p:spPr>
        <p:txBody>
          <a:bodyPr spcFirstLastPara="1" wrap="square" lIns="0" tIns="0" rIns="36000" bIns="0" anchor="ctr" anchorCtr="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4"/>
          <p:cNvSpPr txBox="1">
            <a:spLocks noGrp="1"/>
          </p:cNvSpPr>
          <p:nvPr>
            <p:ph type="sldNum" idx="12"/>
          </p:nvPr>
        </p:nvSpPr>
        <p:spPr>
          <a:xfrm>
            <a:off x="11520000" y="6408000"/>
            <a:ext cx="180000" cy="252000"/>
          </a:xfrm>
          <a:prstGeom prst="rect">
            <a:avLst/>
          </a:prstGeom>
          <a:noFill/>
          <a:ln>
            <a:noFill/>
          </a:ln>
        </p:spPr>
        <p:txBody>
          <a:bodyPr spcFirstLastPara="1" wrap="square" lIns="0" tIns="0" rIns="0" bIns="0" anchor="ctr" anchorCtr="0">
            <a:noAutofit/>
          </a:bodyPr>
          <a:lstStyle>
            <a:lvl1pPr marL="0" lvl="0" indent="0" algn="r">
              <a:spcBef>
                <a:spcPts val="0"/>
              </a:spcBef>
              <a:buNone/>
              <a:defRPr b="1">
                <a:solidFill>
                  <a:schemeClr val="accent1"/>
                </a:solidFill>
              </a:defRPr>
            </a:lvl1pPr>
            <a:lvl2pPr marL="0" lvl="1" indent="0" algn="r">
              <a:spcBef>
                <a:spcPts val="0"/>
              </a:spcBef>
              <a:buNone/>
              <a:defRPr b="1">
                <a:solidFill>
                  <a:schemeClr val="accent1"/>
                </a:solidFill>
              </a:defRPr>
            </a:lvl2pPr>
            <a:lvl3pPr marL="0" lvl="2" indent="0" algn="r">
              <a:spcBef>
                <a:spcPts val="0"/>
              </a:spcBef>
              <a:buNone/>
              <a:defRPr b="1">
                <a:solidFill>
                  <a:schemeClr val="accent1"/>
                </a:solidFill>
              </a:defRPr>
            </a:lvl3pPr>
            <a:lvl4pPr marL="0" lvl="3" indent="0" algn="r">
              <a:spcBef>
                <a:spcPts val="0"/>
              </a:spcBef>
              <a:buNone/>
              <a:defRPr b="1">
                <a:solidFill>
                  <a:schemeClr val="accent1"/>
                </a:solidFill>
              </a:defRPr>
            </a:lvl4pPr>
            <a:lvl5pPr marL="0" lvl="4" indent="0" algn="r">
              <a:spcBef>
                <a:spcPts val="0"/>
              </a:spcBef>
              <a:buNone/>
              <a:defRPr b="1">
                <a:solidFill>
                  <a:schemeClr val="accent1"/>
                </a:solidFill>
              </a:defRPr>
            </a:lvl5pPr>
            <a:lvl6pPr marL="0" lvl="5" indent="0" algn="r">
              <a:spcBef>
                <a:spcPts val="0"/>
              </a:spcBef>
              <a:buNone/>
              <a:defRPr b="1">
                <a:solidFill>
                  <a:schemeClr val="accent1"/>
                </a:solidFill>
              </a:defRPr>
            </a:lvl6pPr>
            <a:lvl7pPr marL="0" lvl="6" indent="0" algn="r">
              <a:spcBef>
                <a:spcPts val="0"/>
              </a:spcBef>
              <a:buNone/>
              <a:defRPr b="1">
                <a:solidFill>
                  <a:schemeClr val="accent1"/>
                </a:solidFill>
              </a:defRPr>
            </a:lvl7pPr>
            <a:lvl8pPr marL="0" lvl="7" indent="0" algn="r">
              <a:spcBef>
                <a:spcPts val="0"/>
              </a:spcBef>
              <a:buNone/>
              <a:defRPr b="1">
                <a:solidFill>
                  <a:schemeClr val="accent1"/>
                </a:solidFill>
              </a:defRPr>
            </a:lvl8pPr>
            <a:lvl9pPr marL="0" lvl="8" indent="0" algn="r">
              <a:spcBef>
                <a:spcPts val="0"/>
              </a:spcBef>
              <a:buNone/>
              <a:defRPr b="1">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2159999" y="360000"/>
            <a:ext cx="9491999" cy="7018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1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540000" y="1439999"/>
            <a:ext cx="11112000" cy="4698002"/>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800"/>
              <a:buNone/>
              <a:defRPr/>
            </a:lvl1pPr>
            <a:lvl2pPr marL="914400" lvl="1" indent="-342900" algn="l">
              <a:lnSpc>
                <a:spcPct val="90000"/>
              </a:lnSpc>
              <a:spcBef>
                <a:spcPts val="500"/>
              </a:spcBef>
              <a:spcAft>
                <a:spcPts val="0"/>
              </a:spcAft>
              <a:buClr>
                <a:schemeClr val="dk2"/>
              </a:buClr>
              <a:buSzPts val="1800"/>
              <a:buChar char="•"/>
              <a:defRPr/>
            </a:lvl2pPr>
            <a:lvl3pPr marL="1371600" lvl="2" indent="-304800" algn="l">
              <a:lnSpc>
                <a:spcPct val="90000"/>
              </a:lnSpc>
              <a:spcBef>
                <a:spcPts val="500"/>
              </a:spcBef>
              <a:spcAft>
                <a:spcPts val="0"/>
              </a:spcAft>
              <a:buClr>
                <a:schemeClr val="dk2"/>
              </a:buClr>
              <a:buSzPts val="1200"/>
              <a:buFont typeface="Arial"/>
              <a:buChar char="•"/>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sldNum" idx="12"/>
          </p:nvPr>
        </p:nvSpPr>
        <p:spPr>
          <a:xfrm>
            <a:off x="11520000" y="6408000"/>
            <a:ext cx="180000" cy="252000"/>
          </a:xfrm>
          <a:prstGeom prst="rect">
            <a:avLst/>
          </a:prstGeom>
          <a:noFill/>
          <a:ln>
            <a:noFill/>
          </a:ln>
        </p:spPr>
        <p:txBody>
          <a:bodyPr spcFirstLastPara="1" wrap="square" lIns="0" tIns="0" rIns="0" bIns="0" anchor="ctr" anchorCtr="0">
            <a:noAutofit/>
          </a:bodyPr>
          <a:lstStyle>
            <a:lvl1pPr marL="0" lvl="0" indent="0" algn="r">
              <a:spcBef>
                <a:spcPts val="0"/>
              </a:spcBef>
              <a:buNone/>
              <a:defRPr b="1">
                <a:solidFill>
                  <a:schemeClr val="accent1"/>
                </a:solidFill>
              </a:defRPr>
            </a:lvl1pPr>
            <a:lvl2pPr marL="0" lvl="1" indent="0" algn="r">
              <a:spcBef>
                <a:spcPts val="0"/>
              </a:spcBef>
              <a:buNone/>
              <a:defRPr b="1">
                <a:solidFill>
                  <a:schemeClr val="accent1"/>
                </a:solidFill>
              </a:defRPr>
            </a:lvl2pPr>
            <a:lvl3pPr marL="0" lvl="2" indent="0" algn="r">
              <a:spcBef>
                <a:spcPts val="0"/>
              </a:spcBef>
              <a:buNone/>
              <a:defRPr b="1">
                <a:solidFill>
                  <a:schemeClr val="accent1"/>
                </a:solidFill>
              </a:defRPr>
            </a:lvl3pPr>
            <a:lvl4pPr marL="0" lvl="3" indent="0" algn="r">
              <a:spcBef>
                <a:spcPts val="0"/>
              </a:spcBef>
              <a:buNone/>
              <a:defRPr b="1">
                <a:solidFill>
                  <a:schemeClr val="accent1"/>
                </a:solidFill>
              </a:defRPr>
            </a:lvl4pPr>
            <a:lvl5pPr marL="0" lvl="4" indent="0" algn="r">
              <a:spcBef>
                <a:spcPts val="0"/>
              </a:spcBef>
              <a:buNone/>
              <a:defRPr b="1">
                <a:solidFill>
                  <a:schemeClr val="accent1"/>
                </a:solidFill>
              </a:defRPr>
            </a:lvl5pPr>
            <a:lvl6pPr marL="0" lvl="5" indent="0" algn="r">
              <a:spcBef>
                <a:spcPts val="0"/>
              </a:spcBef>
              <a:buNone/>
              <a:defRPr b="1">
                <a:solidFill>
                  <a:schemeClr val="accent1"/>
                </a:solidFill>
              </a:defRPr>
            </a:lvl6pPr>
            <a:lvl7pPr marL="0" lvl="6" indent="0" algn="r">
              <a:spcBef>
                <a:spcPts val="0"/>
              </a:spcBef>
              <a:buNone/>
              <a:defRPr b="1">
                <a:solidFill>
                  <a:schemeClr val="accent1"/>
                </a:solidFill>
              </a:defRPr>
            </a:lvl7pPr>
            <a:lvl8pPr marL="0" lvl="7" indent="0" algn="r">
              <a:spcBef>
                <a:spcPts val="0"/>
              </a:spcBef>
              <a:buNone/>
              <a:defRPr b="1">
                <a:solidFill>
                  <a:schemeClr val="accent1"/>
                </a:solidFill>
              </a:defRPr>
            </a:lvl8pPr>
            <a:lvl9pPr marL="0" lvl="8" indent="0" algn="r">
              <a:spcBef>
                <a:spcPts val="0"/>
              </a:spcBef>
              <a:buNone/>
              <a:defRPr b="1">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3"/>
          <p:cNvSpPr txBox="1">
            <a:spLocks noGrp="1"/>
          </p:cNvSpPr>
          <p:nvPr>
            <p:ph type="ftr" idx="11"/>
          </p:nvPr>
        </p:nvSpPr>
        <p:spPr>
          <a:xfrm>
            <a:off x="8028000" y="6408000"/>
            <a:ext cx="3248651" cy="252000"/>
          </a:xfrm>
          <a:prstGeom prst="rect">
            <a:avLst/>
          </a:prstGeom>
          <a:noFill/>
          <a:ln>
            <a:noFill/>
          </a:ln>
        </p:spPr>
        <p:txBody>
          <a:bodyPr spcFirstLastPara="1" wrap="square" lIns="0" tIns="0" rIns="36000" bIns="0" anchor="ctr" anchorCtr="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No Sifma Logo">
  <p:cSld name="Title Slide - No Sifma Logo">
    <p:spTree>
      <p:nvGrpSpPr>
        <p:cNvPr id="1" name="Shape 29"/>
        <p:cNvGrpSpPr/>
        <p:nvPr/>
      </p:nvGrpSpPr>
      <p:grpSpPr>
        <a:xfrm>
          <a:off x="0" y="0"/>
          <a:ext cx="0" cy="0"/>
          <a:chOff x="0" y="0"/>
          <a:chExt cx="0" cy="0"/>
        </a:xfrm>
      </p:grpSpPr>
      <p:sp>
        <p:nvSpPr>
          <p:cNvPr id="30" name="Google Shape;30;p4"/>
          <p:cNvSpPr>
            <a:spLocks noGrp="1"/>
          </p:cNvSpPr>
          <p:nvPr>
            <p:ph type="pic" idx="2"/>
          </p:nvPr>
        </p:nvSpPr>
        <p:spPr>
          <a:xfrm>
            <a:off x="3308808" y="0"/>
            <a:ext cx="8878658" cy="68580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lvl1pPr marR="0" lvl="0" algn="ctr"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31" name="Google Shape;31;p4"/>
          <p:cNvSpPr txBox="1">
            <a:spLocks noGrp="1"/>
          </p:cNvSpPr>
          <p:nvPr>
            <p:ph type="ctrTitle"/>
          </p:nvPr>
        </p:nvSpPr>
        <p:spPr>
          <a:xfrm>
            <a:off x="540000" y="2331189"/>
            <a:ext cx="4307303" cy="148833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subTitle" idx="1"/>
          </p:nvPr>
        </p:nvSpPr>
        <p:spPr>
          <a:xfrm>
            <a:off x="544427" y="3960586"/>
            <a:ext cx="3668205" cy="110672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878787"/>
              </a:buClr>
              <a:buSzPts val="1900"/>
              <a:buNone/>
              <a:defRPr sz="1900" b="0">
                <a:solidFill>
                  <a:srgbClr val="878787"/>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2"/>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3" name="Google Shape;33;p4"/>
          <p:cNvPicPr preferRelativeResize="0"/>
          <p:nvPr/>
        </p:nvPicPr>
        <p:blipFill rotWithShape="1">
          <a:blip r:embed="rId2">
            <a:alphaModFix/>
          </a:blip>
          <a:srcRect/>
          <a:stretch/>
        </p:blipFill>
        <p:spPr>
          <a:xfrm>
            <a:off x="540000" y="360000"/>
            <a:ext cx="1838530" cy="720000"/>
          </a:xfrm>
          <a:prstGeom prst="rect">
            <a:avLst/>
          </a:prstGeom>
          <a:noFill/>
          <a:ln>
            <a:noFill/>
          </a:ln>
        </p:spPr>
      </p:pic>
      <p:sp>
        <p:nvSpPr>
          <p:cNvPr id="34" name="Google Shape;34;p4"/>
          <p:cNvSpPr txBox="1">
            <a:spLocks noGrp="1"/>
          </p:cNvSpPr>
          <p:nvPr>
            <p:ph type="body" idx="3"/>
          </p:nvPr>
        </p:nvSpPr>
        <p:spPr>
          <a:xfrm>
            <a:off x="540000" y="1849056"/>
            <a:ext cx="3436938" cy="333705"/>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rgbClr val="878787"/>
              </a:buClr>
              <a:buSzPts val="1900"/>
              <a:buNone/>
              <a:defRPr sz="1900">
                <a:solidFill>
                  <a:srgbClr val="878787"/>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rt and Text with Banner">
  <p:cSld name="Chart and Text with Banner">
    <p:spTree>
      <p:nvGrpSpPr>
        <p:cNvPr id="1" name="Shape 35"/>
        <p:cNvGrpSpPr/>
        <p:nvPr/>
      </p:nvGrpSpPr>
      <p:grpSpPr>
        <a:xfrm>
          <a:off x="0" y="0"/>
          <a:ext cx="0" cy="0"/>
          <a:chOff x="0" y="0"/>
          <a:chExt cx="0" cy="0"/>
        </a:xfrm>
      </p:grpSpPr>
      <p:sp>
        <p:nvSpPr>
          <p:cNvPr id="36" name="Google Shape;36;p5"/>
          <p:cNvSpPr txBox="1">
            <a:spLocks noGrp="1"/>
          </p:cNvSpPr>
          <p:nvPr>
            <p:ph type="body" idx="1"/>
          </p:nvPr>
        </p:nvSpPr>
        <p:spPr>
          <a:xfrm>
            <a:off x="0" y="1260000"/>
            <a:ext cx="12192000" cy="1133475"/>
          </a:xfrm>
          <a:prstGeom prst="rect">
            <a:avLst/>
          </a:prstGeom>
          <a:solidFill>
            <a:schemeClr val="accent1"/>
          </a:solidFill>
          <a:ln>
            <a:noFill/>
          </a:ln>
        </p:spPr>
        <p:txBody>
          <a:bodyPr spcFirstLastPara="1" wrap="square" lIns="540000" tIns="108000" rIns="0" bIns="0" anchor="t" anchorCtr="0">
            <a:noAutofit/>
          </a:bodyPr>
          <a:lstStyle>
            <a:lvl1pPr marL="457200" marR="0" lvl="0" indent="-228600" algn="l">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p:nvPr/>
        </p:nvSpPr>
        <p:spPr>
          <a:xfrm>
            <a:off x="540000" y="6356536"/>
            <a:ext cx="843603"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a:solidFill>
                  <a:schemeClr val="dk2"/>
                </a:solidFill>
                <a:latin typeface="Arial"/>
                <a:ea typeface="Arial"/>
                <a:cs typeface="Arial"/>
                <a:sym typeface="Arial"/>
              </a:rPr>
              <a:t>Source: </a:t>
            </a:r>
            <a:endParaRPr/>
          </a:p>
        </p:txBody>
      </p:sp>
      <p:sp>
        <p:nvSpPr>
          <p:cNvPr id="38" name="Google Shape;38;p5"/>
          <p:cNvSpPr txBox="1">
            <a:spLocks noGrp="1"/>
          </p:cNvSpPr>
          <p:nvPr>
            <p:ph type="body" idx="2"/>
          </p:nvPr>
        </p:nvSpPr>
        <p:spPr>
          <a:xfrm>
            <a:off x="1108914" y="6356535"/>
            <a:ext cx="4717086" cy="184667"/>
          </a:xfrm>
          <a:prstGeom prst="rect">
            <a:avLst/>
          </a:prstGeom>
          <a:noFill/>
          <a:ln>
            <a:noFill/>
          </a:ln>
        </p:spPr>
        <p:txBody>
          <a:bodyPr spcFirstLastPara="1" wrap="square" lIns="0" tIns="0" rIns="0" bIns="0" anchor="t" anchorCtr="0">
            <a:noAutofit/>
          </a:bodyPr>
          <a:lstStyle>
            <a:lvl1pPr marL="457200" lvl="0" indent="-228600" algn="just">
              <a:lnSpc>
                <a:spcPct val="100000"/>
              </a:lnSpc>
              <a:spcBef>
                <a:spcPts val="0"/>
              </a:spcBef>
              <a:spcAft>
                <a:spcPts val="0"/>
              </a:spcAft>
              <a:buClr>
                <a:schemeClr val="dk2"/>
              </a:buClr>
              <a:buSzPts val="1000"/>
              <a:buNone/>
              <a:defRPr sz="1000">
                <a:solidFill>
                  <a:schemeClr val="dk2"/>
                </a:solidFill>
                <a:latin typeface="Arial"/>
                <a:ea typeface="Arial"/>
                <a:cs typeface="Arial"/>
                <a:sym typeface="Arial"/>
              </a:defRPr>
            </a:lvl1pPr>
            <a:lvl2pPr marL="914400" lvl="1" indent="-304800" algn="l">
              <a:lnSpc>
                <a:spcPct val="100000"/>
              </a:lnSpc>
              <a:spcBef>
                <a:spcPts val="500"/>
              </a:spcBef>
              <a:spcAft>
                <a:spcPts val="0"/>
              </a:spcAft>
              <a:buClr>
                <a:schemeClr val="dk2"/>
              </a:buClr>
              <a:buSzPts val="12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sldNum" idx="12"/>
          </p:nvPr>
        </p:nvSpPr>
        <p:spPr>
          <a:xfrm>
            <a:off x="11520000" y="6408000"/>
            <a:ext cx="180000" cy="252000"/>
          </a:xfrm>
          <a:prstGeom prst="rect">
            <a:avLst/>
          </a:prstGeom>
          <a:noFill/>
          <a:ln>
            <a:noFill/>
          </a:ln>
        </p:spPr>
        <p:txBody>
          <a:bodyPr spcFirstLastPara="1" wrap="square" lIns="0" tIns="0" rIns="0" bIns="0" anchor="ctr" anchorCtr="0">
            <a:noAutofit/>
          </a:bodyPr>
          <a:lstStyle>
            <a:lvl1pPr marL="0" lvl="0" indent="0" algn="r">
              <a:spcBef>
                <a:spcPts val="0"/>
              </a:spcBef>
              <a:buNone/>
              <a:defRPr b="1">
                <a:solidFill>
                  <a:schemeClr val="accent1"/>
                </a:solidFill>
              </a:defRPr>
            </a:lvl1pPr>
            <a:lvl2pPr marL="0" lvl="1" indent="0" algn="r">
              <a:spcBef>
                <a:spcPts val="0"/>
              </a:spcBef>
              <a:buNone/>
              <a:defRPr b="1">
                <a:solidFill>
                  <a:schemeClr val="accent1"/>
                </a:solidFill>
              </a:defRPr>
            </a:lvl2pPr>
            <a:lvl3pPr marL="0" lvl="2" indent="0" algn="r">
              <a:spcBef>
                <a:spcPts val="0"/>
              </a:spcBef>
              <a:buNone/>
              <a:defRPr b="1">
                <a:solidFill>
                  <a:schemeClr val="accent1"/>
                </a:solidFill>
              </a:defRPr>
            </a:lvl3pPr>
            <a:lvl4pPr marL="0" lvl="3" indent="0" algn="r">
              <a:spcBef>
                <a:spcPts val="0"/>
              </a:spcBef>
              <a:buNone/>
              <a:defRPr b="1">
                <a:solidFill>
                  <a:schemeClr val="accent1"/>
                </a:solidFill>
              </a:defRPr>
            </a:lvl4pPr>
            <a:lvl5pPr marL="0" lvl="4" indent="0" algn="r">
              <a:spcBef>
                <a:spcPts val="0"/>
              </a:spcBef>
              <a:buNone/>
              <a:defRPr b="1">
                <a:solidFill>
                  <a:schemeClr val="accent1"/>
                </a:solidFill>
              </a:defRPr>
            </a:lvl5pPr>
            <a:lvl6pPr marL="0" lvl="5" indent="0" algn="r">
              <a:spcBef>
                <a:spcPts val="0"/>
              </a:spcBef>
              <a:buNone/>
              <a:defRPr b="1">
                <a:solidFill>
                  <a:schemeClr val="accent1"/>
                </a:solidFill>
              </a:defRPr>
            </a:lvl6pPr>
            <a:lvl7pPr marL="0" lvl="6" indent="0" algn="r">
              <a:spcBef>
                <a:spcPts val="0"/>
              </a:spcBef>
              <a:buNone/>
              <a:defRPr b="1">
                <a:solidFill>
                  <a:schemeClr val="accent1"/>
                </a:solidFill>
              </a:defRPr>
            </a:lvl7pPr>
            <a:lvl8pPr marL="0" lvl="7" indent="0" algn="r">
              <a:spcBef>
                <a:spcPts val="0"/>
              </a:spcBef>
              <a:buNone/>
              <a:defRPr b="1">
                <a:solidFill>
                  <a:schemeClr val="accent1"/>
                </a:solidFill>
              </a:defRPr>
            </a:lvl8pPr>
            <a:lvl9pPr marL="0" lvl="8" indent="0" algn="r">
              <a:spcBef>
                <a:spcPts val="0"/>
              </a:spcBef>
              <a:buNone/>
              <a:defRPr b="1">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5"/>
          <p:cNvSpPr txBox="1">
            <a:spLocks noGrp="1"/>
          </p:cNvSpPr>
          <p:nvPr>
            <p:ph type="body" idx="3"/>
          </p:nvPr>
        </p:nvSpPr>
        <p:spPr>
          <a:xfrm>
            <a:off x="6276000" y="2753475"/>
            <a:ext cx="5375999" cy="33838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a:lvl1pPr>
            <a:lvl2pPr marL="914400" lvl="1" indent="-304800" algn="l">
              <a:lnSpc>
                <a:spcPct val="90000"/>
              </a:lnSpc>
              <a:spcBef>
                <a:spcPts val="500"/>
              </a:spcBef>
              <a:spcAft>
                <a:spcPts val="0"/>
              </a:spcAft>
              <a:buClr>
                <a:schemeClr val="dk2"/>
              </a:buClr>
              <a:buSzPts val="1200"/>
              <a:buFont typeface="Arial"/>
              <a:buChar char="•"/>
              <a:defRPr sz="12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body" idx="4"/>
          </p:nvPr>
        </p:nvSpPr>
        <p:spPr>
          <a:xfrm>
            <a:off x="540000" y="2753475"/>
            <a:ext cx="5400000" cy="251999"/>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a:spLocks noGrp="1"/>
          </p:cNvSpPr>
          <p:nvPr>
            <p:ph type="pic" idx="5"/>
          </p:nvPr>
        </p:nvSpPr>
        <p:spPr>
          <a:xfrm>
            <a:off x="540000" y="3077275"/>
            <a:ext cx="5400000" cy="306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43" name="Google Shape;43;p5"/>
          <p:cNvSpPr txBox="1">
            <a:spLocks noGrp="1"/>
          </p:cNvSpPr>
          <p:nvPr>
            <p:ph type="title"/>
          </p:nvPr>
        </p:nvSpPr>
        <p:spPr>
          <a:xfrm>
            <a:off x="2159999" y="360000"/>
            <a:ext cx="9491999" cy="7018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1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8028000" y="6408000"/>
            <a:ext cx="3248651" cy="252000"/>
          </a:xfrm>
          <a:prstGeom prst="rect">
            <a:avLst/>
          </a:prstGeom>
          <a:noFill/>
          <a:ln>
            <a:noFill/>
          </a:ln>
        </p:spPr>
        <p:txBody>
          <a:bodyPr spcFirstLastPara="1" wrap="square" lIns="0" tIns="0" rIns="36000" bIns="0" anchor="ctr" anchorCtr="0">
            <a:noAutofit/>
          </a:bodyPr>
          <a:lstStyle>
            <a:lvl1pPr lvl="0" algn="ctr">
              <a:lnSpc>
                <a:spcPct val="10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hart - Side Text - Green">
  <p:cSld name="One Chart - Side Text - Green">
    <p:spTree>
      <p:nvGrpSpPr>
        <p:cNvPr id="1" name="Shape 45"/>
        <p:cNvGrpSpPr/>
        <p:nvPr/>
      </p:nvGrpSpPr>
      <p:grpSpPr>
        <a:xfrm>
          <a:off x="0" y="0"/>
          <a:ext cx="0" cy="0"/>
          <a:chOff x="0" y="0"/>
          <a:chExt cx="0" cy="0"/>
        </a:xfrm>
      </p:grpSpPr>
      <p:sp>
        <p:nvSpPr>
          <p:cNvPr id="46" name="Google Shape;46;p6"/>
          <p:cNvSpPr/>
          <p:nvPr/>
        </p:nvSpPr>
        <p:spPr>
          <a:xfrm>
            <a:off x="7703994" y="0"/>
            <a:ext cx="448800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47" name="Google Shape;47;p6"/>
          <p:cNvSpPr txBox="1">
            <a:spLocks noGrp="1"/>
          </p:cNvSpPr>
          <p:nvPr>
            <p:ph type="body" idx="1"/>
          </p:nvPr>
        </p:nvSpPr>
        <p:spPr>
          <a:xfrm>
            <a:off x="7704001" y="0"/>
            <a:ext cx="4488000" cy="6138000"/>
          </a:xfrm>
          <a:prstGeom prst="rect">
            <a:avLst/>
          </a:prstGeom>
          <a:noFill/>
          <a:ln>
            <a:noFill/>
          </a:ln>
        </p:spPr>
        <p:txBody>
          <a:bodyPr spcFirstLastPara="1" wrap="square" lIns="360000" tIns="1080000" rIns="360000" bIns="360000" anchor="t" anchorCtr="0">
            <a:noAutofit/>
          </a:bodyPr>
          <a:lstStyle>
            <a:lvl1pPr marL="457200" lvl="0" indent="-228600" algn="l">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1200"/>
              <a:buNone/>
              <a:defRPr>
                <a:solidFill>
                  <a:schemeClr val="lt1"/>
                </a:solidFill>
              </a:defRPr>
            </a:lvl2pPr>
            <a:lvl3pPr marL="1371600" lvl="2" indent="-304800" algn="l">
              <a:lnSpc>
                <a:spcPct val="90000"/>
              </a:lnSpc>
              <a:spcBef>
                <a:spcPts val="500"/>
              </a:spcBef>
              <a:spcAft>
                <a:spcPts val="0"/>
              </a:spcAft>
              <a:buClr>
                <a:schemeClr val="lt1"/>
              </a:buClr>
              <a:buSzPts val="1200"/>
              <a:buFont typeface="Arial"/>
              <a:buChar char="•"/>
              <a:defRPr>
                <a:solidFill>
                  <a:schemeClr val="lt1"/>
                </a:solidFill>
              </a:defRPr>
            </a:lvl3pPr>
            <a:lvl4pPr marL="1828800" lvl="3" indent="-228600" algn="l">
              <a:lnSpc>
                <a:spcPct val="90000"/>
              </a:lnSpc>
              <a:spcBef>
                <a:spcPts val="500"/>
              </a:spcBef>
              <a:spcAft>
                <a:spcPts val="0"/>
              </a:spcAft>
              <a:buClr>
                <a:schemeClr val="lt1"/>
              </a:buClr>
              <a:buSzPts val="1200"/>
              <a:buNone/>
              <a:defRPr>
                <a:solidFill>
                  <a:schemeClr val="lt1"/>
                </a:solidFill>
              </a:defRPr>
            </a:lvl4pPr>
            <a:lvl5pPr marL="2286000" lvl="4" indent="-228600" algn="l">
              <a:lnSpc>
                <a:spcPct val="90000"/>
              </a:lnSpc>
              <a:spcBef>
                <a:spcPts val="500"/>
              </a:spcBef>
              <a:spcAft>
                <a:spcPts val="0"/>
              </a:spcAft>
              <a:buClr>
                <a:schemeClr val="lt1"/>
              </a:buClr>
              <a:buSzPts val="1200"/>
              <a:buNone/>
              <a:defRPr>
                <a:solidFill>
                  <a:schemeClr val="lt1"/>
                </a:solidFill>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body" idx="2"/>
          </p:nvPr>
        </p:nvSpPr>
        <p:spPr>
          <a:xfrm>
            <a:off x="540000" y="1496862"/>
            <a:ext cx="6873522" cy="251999"/>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p:nvPr/>
        </p:nvSpPr>
        <p:spPr>
          <a:xfrm>
            <a:off x="540000" y="6356536"/>
            <a:ext cx="843603" cy="18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a:solidFill>
                  <a:schemeClr val="dk2"/>
                </a:solidFill>
                <a:latin typeface="Arial"/>
                <a:ea typeface="Arial"/>
                <a:cs typeface="Arial"/>
                <a:sym typeface="Arial"/>
              </a:rPr>
              <a:t>Source: </a:t>
            </a:r>
            <a:endParaRPr/>
          </a:p>
        </p:txBody>
      </p:sp>
      <p:sp>
        <p:nvSpPr>
          <p:cNvPr id="50" name="Google Shape;50;p6"/>
          <p:cNvSpPr txBox="1">
            <a:spLocks noGrp="1"/>
          </p:cNvSpPr>
          <p:nvPr>
            <p:ph type="body" idx="3"/>
          </p:nvPr>
        </p:nvSpPr>
        <p:spPr>
          <a:xfrm>
            <a:off x="1030258" y="6356535"/>
            <a:ext cx="6349742"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None/>
              <a:defRPr sz="1000">
                <a:solidFill>
                  <a:schemeClr val="dk2"/>
                </a:solidFill>
                <a:latin typeface="Arial"/>
                <a:ea typeface="Arial"/>
                <a:cs typeface="Arial"/>
                <a:sym typeface="Arial"/>
              </a:defRPr>
            </a:lvl1pPr>
            <a:lvl2pPr marL="914400" lvl="1" indent="-304800" algn="l">
              <a:lnSpc>
                <a:spcPct val="100000"/>
              </a:lnSpc>
              <a:spcBef>
                <a:spcPts val="0"/>
              </a:spcBef>
              <a:spcAft>
                <a:spcPts val="0"/>
              </a:spcAft>
              <a:buClr>
                <a:schemeClr val="dk2"/>
              </a:buClr>
              <a:buSzPts val="12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
          <p:cNvSpPr txBox="1">
            <a:spLocks noGrp="1"/>
          </p:cNvSpPr>
          <p:nvPr>
            <p:ph type="sldNum" idx="12"/>
          </p:nvPr>
        </p:nvSpPr>
        <p:spPr>
          <a:xfrm>
            <a:off x="11520000" y="6408000"/>
            <a:ext cx="180000" cy="252000"/>
          </a:xfrm>
          <a:prstGeom prst="rect">
            <a:avLst/>
          </a:prstGeom>
          <a:noFill/>
          <a:ln>
            <a:noFill/>
          </a:ln>
        </p:spPr>
        <p:txBody>
          <a:bodyPr spcFirstLastPara="1" wrap="square" lIns="0" tIns="0" rIns="0" bIns="0" anchor="ctr" anchorCtr="0">
            <a:noAutofit/>
          </a:bodyPr>
          <a:lstStyle>
            <a:lvl1pPr marL="0" lvl="0" indent="0" algn="r">
              <a:spcBef>
                <a:spcPts val="0"/>
              </a:spcBef>
              <a:buNone/>
              <a:defRPr sz="1100" b="1">
                <a:solidFill>
                  <a:schemeClr val="lt1"/>
                </a:solidFill>
                <a:latin typeface="Arial"/>
                <a:ea typeface="Arial"/>
                <a:cs typeface="Arial"/>
                <a:sym typeface="Arial"/>
              </a:defRPr>
            </a:lvl1pPr>
            <a:lvl2pPr marL="0" lvl="1" indent="0" algn="r">
              <a:spcBef>
                <a:spcPts val="0"/>
              </a:spcBef>
              <a:buNone/>
              <a:defRPr sz="1100" b="1">
                <a:solidFill>
                  <a:schemeClr val="lt1"/>
                </a:solidFill>
                <a:latin typeface="Arial"/>
                <a:ea typeface="Arial"/>
                <a:cs typeface="Arial"/>
                <a:sym typeface="Arial"/>
              </a:defRPr>
            </a:lvl2pPr>
            <a:lvl3pPr marL="0" lvl="2" indent="0" algn="r">
              <a:spcBef>
                <a:spcPts val="0"/>
              </a:spcBef>
              <a:buNone/>
              <a:defRPr sz="1100" b="1">
                <a:solidFill>
                  <a:schemeClr val="lt1"/>
                </a:solidFill>
                <a:latin typeface="Arial"/>
                <a:ea typeface="Arial"/>
                <a:cs typeface="Arial"/>
                <a:sym typeface="Arial"/>
              </a:defRPr>
            </a:lvl3pPr>
            <a:lvl4pPr marL="0" lvl="3" indent="0" algn="r">
              <a:spcBef>
                <a:spcPts val="0"/>
              </a:spcBef>
              <a:buNone/>
              <a:defRPr sz="1100" b="1">
                <a:solidFill>
                  <a:schemeClr val="lt1"/>
                </a:solidFill>
                <a:latin typeface="Arial"/>
                <a:ea typeface="Arial"/>
                <a:cs typeface="Arial"/>
                <a:sym typeface="Arial"/>
              </a:defRPr>
            </a:lvl4pPr>
            <a:lvl5pPr marL="0" lvl="4" indent="0" algn="r">
              <a:spcBef>
                <a:spcPts val="0"/>
              </a:spcBef>
              <a:buNone/>
              <a:defRPr sz="1100" b="1">
                <a:solidFill>
                  <a:schemeClr val="lt1"/>
                </a:solidFill>
                <a:latin typeface="Arial"/>
                <a:ea typeface="Arial"/>
                <a:cs typeface="Arial"/>
                <a:sym typeface="Arial"/>
              </a:defRPr>
            </a:lvl5pPr>
            <a:lvl6pPr marL="0" lvl="5" indent="0" algn="r">
              <a:spcBef>
                <a:spcPts val="0"/>
              </a:spcBef>
              <a:buNone/>
              <a:defRPr sz="1100" b="1">
                <a:solidFill>
                  <a:schemeClr val="lt1"/>
                </a:solidFill>
                <a:latin typeface="Arial"/>
                <a:ea typeface="Arial"/>
                <a:cs typeface="Arial"/>
                <a:sym typeface="Arial"/>
              </a:defRPr>
            </a:lvl6pPr>
            <a:lvl7pPr marL="0" lvl="6" indent="0" algn="r">
              <a:spcBef>
                <a:spcPts val="0"/>
              </a:spcBef>
              <a:buNone/>
              <a:defRPr sz="1100" b="1">
                <a:solidFill>
                  <a:schemeClr val="lt1"/>
                </a:solidFill>
                <a:latin typeface="Arial"/>
                <a:ea typeface="Arial"/>
                <a:cs typeface="Arial"/>
                <a:sym typeface="Arial"/>
              </a:defRPr>
            </a:lvl7pPr>
            <a:lvl8pPr marL="0" lvl="7" indent="0" algn="r">
              <a:spcBef>
                <a:spcPts val="0"/>
              </a:spcBef>
              <a:buNone/>
              <a:defRPr sz="1100" b="1">
                <a:solidFill>
                  <a:schemeClr val="lt1"/>
                </a:solidFill>
                <a:latin typeface="Arial"/>
                <a:ea typeface="Arial"/>
                <a:cs typeface="Arial"/>
                <a:sym typeface="Arial"/>
              </a:defRPr>
            </a:lvl8pPr>
            <a:lvl9pPr marL="0" lvl="8" indent="0" algn="r">
              <a:spcBef>
                <a:spcPts val="0"/>
              </a:spcBef>
              <a:buNone/>
              <a:defRPr sz="11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2" name="Google Shape;52;p6"/>
          <p:cNvPicPr preferRelativeResize="0"/>
          <p:nvPr/>
        </p:nvPicPr>
        <p:blipFill rotWithShape="1">
          <a:blip r:embed="rId2">
            <a:alphaModFix/>
          </a:blip>
          <a:srcRect/>
          <a:stretch/>
        </p:blipFill>
        <p:spPr>
          <a:xfrm>
            <a:off x="11340000" y="6408480"/>
            <a:ext cx="177881" cy="252000"/>
          </a:xfrm>
          <a:prstGeom prst="rect">
            <a:avLst/>
          </a:prstGeom>
          <a:noFill/>
          <a:ln>
            <a:noFill/>
          </a:ln>
        </p:spPr>
      </p:pic>
      <p:sp>
        <p:nvSpPr>
          <p:cNvPr id="53" name="Google Shape;53;p6"/>
          <p:cNvSpPr>
            <a:spLocks noGrp="1"/>
          </p:cNvSpPr>
          <p:nvPr>
            <p:ph type="pic" idx="4"/>
          </p:nvPr>
        </p:nvSpPr>
        <p:spPr>
          <a:xfrm>
            <a:off x="540000" y="1779639"/>
            <a:ext cx="6840000" cy="432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54" name="Google Shape;54;p6"/>
          <p:cNvSpPr txBox="1">
            <a:spLocks noGrp="1"/>
          </p:cNvSpPr>
          <p:nvPr>
            <p:ph type="title"/>
          </p:nvPr>
        </p:nvSpPr>
        <p:spPr>
          <a:xfrm>
            <a:off x="2159999" y="360000"/>
            <a:ext cx="5253523" cy="7018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1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8028000" y="6408000"/>
            <a:ext cx="3248651" cy="252000"/>
          </a:xfrm>
          <a:prstGeom prst="rect">
            <a:avLst/>
          </a:prstGeom>
          <a:noFill/>
          <a:ln>
            <a:noFill/>
          </a:ln>
        </p:spPr>
        <p:txBody>
          <a:bodyPr spcFirstLastPara="1" wrap="square" lIns="0" tIns="0" rIns="36000" bIns="0" anchor="ctr" anchorCtr="0">
            <a:noAutofit/>
          </a:bodyPr>
          <a:lstStyle>
            <a:lvl1pPr lvl="0" algn="ctr">
              <a:lnSpc>
                <a:spcPct val="10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hart - Side Text - Grey">
  <p:cSld name="One Chart - Side Text - Grey">
    <p:spTree>
      <p:nvGrpSpPr>
        <p:cNvPr id="1" name="Shape 56"/>
        <p:cNvGrpSpPr/>
        <p:nvPr/>
      </p:nvGrpSpPr>
      <p:grpSpPr>
        <a:xfrm>
          <a:off x="0" y="0"/>
          <a:ext cx="0" cy="0"/>
          <a:chOff x="0" y="0"/>
          <a:chExt cx="0" cy="0"/>
        </a:xfrm>
      </p:grpSpPr>
      <p:sp>
        <p:nvSpPr>
          <p:cNvPr id="57" name="Google Shape;57;p7"/>
          <p:cNvSpPr/>
          <p:nvPr/>
        </p:nvSpPr>
        <p:spPr>
          <a:xfrm>
            <a:off x="7703994" y="0"/>
            <a:ext cx="4488006" cy="6858000"/>
          </a:xfrm>
          <a:prstGeom prst="rect">
            <a:avLst/>
          </a:prstGeom>
          <a:solidFill>
            <a:srgbClr val="8787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58" name="Google Shape;58;p7"/>
          <p:cNvSpPr txBox="1">
            <a:spLocks noGrp="1"/>
          </p:cNvSpPr>
          <p:nvPr>
            <p:ph type="body" idx="1"/>
          </p:nvPr>
        </p:nvSpPr>
        <p:spPr>
          <a:xfrm>
            <a:off x="7704001" y="0"/>
            <a:ext cx="4488000" cy="6138000"/>
          </a:xfrm>
          <a:prstGeom prst="rect">
            <a:avLst/>
          </a:prstGeom>
          <a:noFill/>
          <a:ln>
            <a:noFill/>
          </a:ln>
        </p:spPr>
        <p:txBody>
          <a:bodyPr spcFirstLastPara="1" wrap="square" lIns="360000" tIns="1080000" rIns="360000" bIns="360000" anchor="t" anchorCtr="0">
            <a:noAutofit/>
          </a:bodyPr>
          <a:lstStyle>
            <a:lvl1pPr marL="457200" lvl="0" indent="-228600" algn="l">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1200"/>
              <a:buNone/>
              <a:defRPr>
                <a:solidFill>
                  <a:schemeClr val="lt1"/>
                </a:solidFill>
              </a:defRPr>
            </a:lvl2pPr>
            <a:lvl3pPr marL="1371600" lvl="2" indent="-304800" algn="l">
              <a:lnSpc>
                <a:spcPct val="90000"/>
              </a:lnSpc>
              <a:spcBef>
                <a:spcPts val="500"/>
              </a:spcBef>
              <a:spcAft>
                <a:spcPts val="0"/>
              </a:spcAft>
              <a:buClr>
                <a:schemeClr val="lt1"/>
              </a:buClr>
              <a:buSzPts val="1200"/>
              <a:buFont typeface="Arial"/>
              <a:buChar char="•"/>
              <a:defRPr>
                <a:solidFill>
                  <a:schemeClr val="lt1"/>
                </a:solidFill>
              </a:defRPr>
            </a:lvl3pPr>
            <a:lvl4pPr marL="1828800" lvl="3" indent="-228600" algn="l">
              <a:lnSpc>
                <a:spcPct val="90000"/>
              </a:lnSpc>
              <a:spcBef>
                <a:spcPts val="500"/>
              </a:spcBef>
              <a:spcAft>
                <a:spcPts val="0"/>
              </a:spcAft>
              <a:buClr>
                <a:schemeClr val="lt1"/>
              </a:buClr>
              <a:buSzPts val="1200"/>
              <a:buNone/>
              <a:defRPr>
                <a:solidFill>
                  <a:schemeClr val="lt1"/>
                </a:solidFill>
              </a:defRPr>
            </a:lvl4pPr>
            <a:lvl5pPr marL="2286000" lvl="4" indent="-228600" algn="l">
              <a:lnSpc>
                <a:spcPct val="90000"/>
              </a:lnSpc>
              <a:spcBef>
                <a:spcPts val="500"/>
              </a:spcBef>
              <a:spcAft>
                <a:spcPts val="0"/>
              </a:spcAft>
              <a:buClr>
                <a:schemeClr val="lt1"/>
              </a:buClr>
              <a:buSzPts val="1200"/>
              <a:buNone/>
              <a:defRPr>
                <a:solidFill>
                  <a:schemeClr val="lt1"/>
                </a:solidFill>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7"/>
          <p:cNvSpPr txBox="1">
            <a:spLocks noGrp="1"/>
          </p:cNvSpPr>
          <p:nvPr>
            <p:ph type="body" idx="2"/>
          </p:nvPr>
        </p:nvSpPr>
        <p:spPr>
          <a:xfrm>
            <a:off x="540000" y="1496862"/>
            <a:ext cx="6873522" cy="251999"/>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
          <p:cNvSpPr txBox="1"/>
          <p:nvPr/>
        </p:nvSpPr>
        <p:spPr>
          <a:xfrm>
            <a:off x="540000" y="6356536"/>
            <a:ext cx="843603" cy="18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a:solidFill>
                  <a:schemeClr val="dk2"/>
                </a:solidFill>
                <a:latin typeface="Arial"/>
                <a:ea typeface="Arial"/>
                <a:cs typeface="Arial"/>
                <a:sym typeface="Arial"/>
              </a:rPr>
              <a:t>Source: </a:t>
            </a:r>
            <a:endParaRPr/>
          </a:p>
        </p:txBody>
      </p:sp>
      <p:sp>
        <p:nvSpPr>
          <p:cNvPr id="61" name="Google Shape;61;p7"/>
          <p:cNvSpPr txBox="1">
            <a:spLocks noGrp="1"/>
          </p:cNvSpPr>
          <p:nvPr>
            <p:ph type="body" idx="3"/>
          </p:nvPr>
        </p:nvSpPr>
        <p:spPr>
          <a:xfrm>
            <a:off x="1030258" y="6356535"/>
            <a:ext cx="6349742"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None/>
              <a:defRPr sz="1000">
                <a:solidFill>
                  <a:schemeClr val="dk2"/>
                </a:solidFill>
                <a:latin typeface="Arial"/>
                <a:ea typeface="Arial"/>
                <a:cs typeface="Arial"/>
                <a:sym typeface="Arial"/>
              </a:defRPr>
            </a:lvl1pPr>
            <a:lvl2pPr marL="914400" lvl="1" indent="-304800" algn="l">
              <a:lnSpc>
                <a:spcPct val="100000"/>
              </a:lnSpc>
              <a:spcBef>
                <a:spcPts val="0"/>
              </a:spcBef>
              <a:spcAft>
                <a:spcPts val="0"/>
              </a:spcAft>
              <a:buClr>
                <a:schemeClr val="dk2"/>
              </a:buClr>
              <a:buSzPts val="12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sldNum" idx="12"/>
          </p:nvPr>
        </p:nvSpPr>
        <p:spPr>
          <a:xfrm>
            <a:off x="11520000" y="6408000"/>
            <a:ext cx="180000" cy="252000"/>
          </a:xfrm>
          <a:prstGeom prst="rect">
            <a:avLst/>
          </a:prstGeom>
          <a:noFill/>
          <a:ln>
            <a:noFill/>
          </a:ln>
        </p:spPr>
        <p:txBody>
          <a:bodyPr spcFirstLastPara="1" wrap="square" lIns="0" tIns="0" rIns="0" bIns="0" anchor="ctr" anchorCtr="0">
            <a:noAutofit/>
          </a:bodyPr>
          <a:lstStyle>
            <a:lvl1pPr marL="0" lvl="0" indent="0" algn="r">
              <a:spcBef>
                <a:spcPts val="0"/>
              </a:spcBef>
              <a:buNone/>
              <a:defRPr sz="1100" b="1">
                <a:solidFill>
                  <a:schemeClr val="lt1"/>
                </a:solidFill>
                <a:latin typeface="Arial"/>
                <a:ea typeface="Arial"/>
                <a:cs typeface="Arial"/>
                <a:sym typeface="Arial"/>
              </a:defRPr>
            </a:lvl1pPr>
            <a:lvl2pPr marL="0" lvl="1" indent="0" algn="r">
              <a:spcBef>
                <a:spcPts val="0"/>
              </a:spcBef>
              <a:buNone/>
              <a:defRPr sz="1100" b="1">
                <a:solidFill>
                  <a:schemeClr val="lt1"/>
                </a:solidFill>
                <a:latin typeface="Arial"/>
                <a:ea typeface="Arial"/>
                <a:cs typeface="Arial"/>
                <a:sym typeface="Arial"/>
              </a:defRPr>
            </a:lvl2pPr>
            <a:lvl3pPr marL="0" lvl="2" indent="0" algn="r">
              <a:spcBef>
                <a:spcPts val="0"/>
              </a:spcBef>
              <a:buNone/>
              <a:defRPr sz="1100" b="1">
                <a:solidFill>
                  <a:schemeClr val="lt1"/>
                </a:solidFill>
                <a:latin typeface="Arial"/>
                <a:ea typeface="Arial"/>
                <a:cs typeface="Arial"/>
                <a:sym typeface="Arial"/>
              </a:defRPr>
            </a:lvl3pPr>
            <a:lvl4pPr marL="0" lvl="3" indent="0" algn="r">
              <a:spcBef>
                <a:spcPts val="0"/>
              </a:spcBef>
              <a:buNone/>
              <a:defRPr sz="1100" b="1">
                <a:solidFill>
                  <a:schemeClr val="lt1"/>
                </a:solidFill>
                <a:latin typeface="Arial"/>
                <a:ea typeface="Arial"/>
                <a:cs typeface="Arial"/>
                <a:sym typeface="Arial"/>
              </a:defRPr>
            </a:lvl4pPr>
            <a:lvl5pPr marL="0" lvl="4" indent="0" algn="r">
              <a:spcBef>
                <a:spcPts val="0"/>
              </a:spcBef>
              <a:buNone/>
              <a:defRPr sz="1100" b="1">
                <a:solidFill>
                  <a:schemeClr val="lt1"/>
                </a:solidFill>
                <a:latin typeface="Arial"/>
                <a:ea typeface="Arial"/>
                <a:cs typeface="Arial"/>
                <a:sym typeface="Arial"/>
              </a:defRPr>
            </a:lvl5pPr>
            <a:lvl6pPr marL="0" lvl="5" indent="0" algn="r">
              <a:spcBef>
                <a:spcPts val="0"/>
              </a:spcBef>
              <a:buNone/>
              <a:defRPr sz="1100" b="1">
                <a:solidFill>
                  <a:schemeClr val="lt1"/>
                </a:solidFill>
                <a:latin typeface="Arial"/>
                <a:ea typeface="Arial"/>
                <a:cs typeface="Arial"/>
                <a:sym typeface="Arial"/>
              </a:defRPr>
            </a:lvl6pPr>
            <a:lvl7pPr marL="0" lvl="6" indent="0" algn="r">
              <a:spcBef>
                <a:spcPts val="0"/>
              </a:spcBef>
              <a:buNone/>
              <a:defRPr sz="1100" b="1">
                <a:solidFill>
                  <a:schemeClr val="lt1"/>
                </a:solidFill>
                <a:latin typeface="Arial"/>
                <a:ea typeface="Arial"/>
                <a:cs typeface="Arial"/>
                <a:sym typeface="Arial"/>
              </a:defRPr>
            </a:lvl7pPr>
            <a:lvl8pPr marL="0" lvl="7" indent="0" algn="r">
              <a:spcBef>
                <a:spcPts val="0"/>
              </a:spcBef>
              <a:buNone/>
              <a:defRPr sz="1100" b="1">
                <a:solidFill>
                  <a:schemeClr val="lt1"/>
                </a:solidFill>
                <a:latin typeface="Arial"/>
                <a:ea typeface="Arial"/>
                <a:cs typeface="Arial"/>
                <a:sym typeface="Arial"/>
              </a:defRPr>
            </a:lvl8pPr>
            <a:lvl9pPr marL="0" lvl="8" indent="0" algn="r">
              <a:spcBef>
                <a:spcPts val="0"/>
              </a:spcBef>
              <a:buNone/>
              <a:defRPr sz="11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3" name="Google Shape;63;p7"/>
          <p:cNvPicPr preferRelativeResize="0"/>
          <p:nvPr/>
        </p:nvPicPr>
        <p:blipFill rotWithShape="1">
          <a:blip r:embed="rId2">
            <a:alphaModFix/>
          </a:blip>
          <a:srcRect/>
          <a:stretch/>
        </p:blipFill>
        <p:spPr>
          <a:xfrm>
            <a:off x="11340000" y="6408480"/>
            <a:ext cx="177881" cy="252000"/>
          </a:xfrm>
          <a:prstGeom prst="rect">
            <a:avLst/>
          </a:prstGeom>
          <a:noFill/>
          <a:ln>
            <a:noFill/>
          </a:ln>
        </p:spPr>
      </p:pic>
      <p:sp>
        <p:nvSpPr>
          <p:cNvPr id="64" name="Google Shape;64;p7"/>
          <p:cNvSpPr>
            <a:spLocks noGrp="1"/>
          </p:cNvSpPr>
          <p:nvPr>
            <p:ph type="pic" idx="4"/>
          </p:nvPr>
        </p:nvSpPr>
        <p:spPr>
          <a:xfrm>
            <a:off x="540000" y="1779639"/>
            <a:ext cx="6840000" cy="432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65" name="Google Shape;65;p7"/>
          <p:cNvSpPr txBox="1">
            <a:spLocks noGrp="1"/>
          </p:cNvSpPr>
          <p:nvPr>
            <p:ph type="title"/>
          </p:nvPr>
        </p:nvSpPr>
        <p:spPr>
          <a:xfrm>
            <a:off x="2159999" y="360000"/>
            <a:ext cx="5253523" cy="7018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1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7"/>
          <p:cNvSpPr txBox="1">
            <a:spLocks noGrp="1"/>
          </p:cNvSpPr>
          <p:nvPr>
            <p:ph type="ftr" idx="11"/>
          </p:nvPr>
        </p:nvSpPr>
        <p:spPr>
          <a:xfrm>
            <a:off x="8028000" y="6408000"/>
            <a:ext cx="3248651" cy="252000"/>
          </a:xfrm>
          <a:prstGeom prst="rect">
            <a:avLst/>
          </a:prstGeom>
          <a:noFill/>
          <a:ln>
            <a:noFill/>
          </a:ln>
        </p:spPr>
        <p:txBody>
          <a:bodyPr spcFirstLastPara="1" wrap="square" lIns="0" tIns="0" rIns="36000" bIns="0" anchor="ctr" anchorCtr="0">
            <a:noAutofit/>
          </a:bodyPr>
          <a:lstStyle>
            <a:lvl1pPr lvl="0" algn="ctr">
              <a:lnSpc>
                <a:spcPct val="10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harts - Green">
  <p:cSld name="Two Charts - Green">
    <p:spTree>
      <p:nvGrpSpPr>
        <p:cNvPr id="1" name="Shape 67"/>
        <p:cNvGrpSpPr/>
        <p:nvPr/>
      </p:nvGrpSpPr>
      <p:grpSpPr>
        <a:xfrm>
          <a:off x="0" y="0"/>
          <a:ext cx="0" cy="0"/>
          <a:chOff x="0" y="0"/>
          <a:chExt cx="0" cy="0"/>
        </a:xfrm>
      </p:grpSpPr>
      <p:sp>
        <p:nvSpPr>
          <p:cNvPr id="68" name="Google Shape;68;p8"/>
          <p:cNvSpPr/>
          <p:nvPr/>
        </p:nvSpPr>
        <p:spPr>
          <a:xfrm>
            <a:off x="7703994" y="0"/>
            <a:ext cx="4488006" cy="68579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69" name="Google Shape;69;p8"/>
          <p:cNvSpPr txBox="1">
            <a:spLocks noGrp="1"/>
          </p:cNvSpPr>
          <p:nvPr>
            <p:ph type="body" idx="1"/>
          </p:nvPr>
        </p:nvSpPr>
        <p:spPr>
          <a:xfrm>
            <a:off x="7704001" y="-1"/>
            <a:ext cx="4488000" cy="6193171"/>
          </a:xfrm>
          <a:prstGeom prst="rect">
            <a:avLst/>
          </a:prstGeom>
          <a:noFill/>
          <a:ln>
            <a:noFill/>
          </a:ln>
        </p:spPr>
        <p:txBody>
          <a:bodyPr spcFirstLastPara="1" wrap="square" lIns="360000" tIns="1080000" rIns="360000" bIns="360000" anchor="t" anchorCtr="0">
            <a:noAutofit/>
          </a:bodyPr>
          <a:lstStyle>
            <a:lvl1pPr marL="457200" lvl="0" indent="-228600" algn="l">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1200"/>
              <a:buNone/>
              <a:defRPr>
                <a:solidFill>
                  <a:schemeClr val="lt1"/>
                </a:solidFill>
                <a:latin typeface="Cambria"/>
                <a:ea typeface="Cambria"/>
                <a:cs typeface="Cambria"/>
                <a:sym typeface="Cambria"/>
              </a:defRPr>
            </a:lvl2pPr>
            <a:lvl3pPr marL="1371600" lvl="2" indent="-304800" algn="l">
              <a:lnSpc>
                <a:spcPct val="90000"/>
              </a:lnSpc>
              <a:spcBef>
                <a:spcPts val="500"/>
              </a:spcBef>
              <a:spcAft>
                <a:spcPts val="0"/>
              </a:spcAft>
              <a:buClr>
                <a:schemeClr val="lt1"/>
              </a:buClr>
              <a:buSzPts val="1200"/>
              <a:buFont typeface="Arial"/>
              <a:buChar char="•"/>
              <a:defRPr>
                <a:solidFill>
                  <a:schemeClr val="lt1"/>
                </a:solidFill>
                <a:latin typeface="Cambria"/>
                <a:ea typeface="Cambria"/>
                <a:cs typeface="Cambria"/>
                <a:sym typeface="Cambria"/>
              </a:defRPr>
            </a:lvl3pPr>
            <a:lvl4pPr marL="1828800" lvl="3" indent="-228600" algn="l">
              <a:lnSpc>
                <a:spcPct val="90000"/>
              </a:lnSpc>
              <a:spcBef>
                <a:spcPts val="500"/>
              </a:spcBef>
              <a:spcAft>
                <a:spcPts val="0"/>
              </a:spcAft>
              <a:buClr>
                <a:schemeClr val="lt1"/>
              </a:buClr>
              <a:buSzPts val="1200"/>
              <a:buNone/>
              <a:defRPr>
                <a:solidFill>
                  <a:schemeClr val="lt1"/>
                </a:solidFill>
              </a:defRPr>
            </a:lvl4pPr>
            <a:lvl5pPr marL="2286000" lvl="4" indent="-228600" algn="l">
              <a:lnSpc>
                <a:spcPct val="90000"/>
              </a:lnSpc>
              <a:spcBef>
                <a:spcPts val="500"/>
              </a:spcBef>
              <a:spcAft>
                <a:spcPts val="0"/>
              </a:spcAft>
              <a:buClr>
                <a:schemeClr val="lt1"/>
              </a:buClr>
              <a:buSzPts val="1200"/>
              <a:buNone/>
              <a:defRPr>
                <a:solidFill>
                  <a:schemeClr val="lt1"/>
                </a:solidFill>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8"/>
          <p:cNvSpPr txBox="1">
            <a:spLocks noGrp="1"/>
          </p:cNvSpPr>
          <p:nvPr>
            <p:ph type="body" idx="2"/>
          </p:nvPr>
        </p:nvSpPr>
        <p:spPr>
          <a:xfrm>
            <a:off x="2159999" y="3791963"/>
            <a:ext cx="5219998"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8"/>
          <p:cNvSpPr txBox="1">
            <a:spLocks noGrp="1"/>
          </p:cNvSpPr>
          <p:nvPr>
            <p:ph type="body" idx="3"/>
          </p:nvPr>
        </p:nvSpPr>
        <p:spPr>
          <a:xfrm>
            <a:off x="2159998" y="1166154"/>
            <a:ext cx="5219999"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8"/>
          <p:cNvSpPr txBox="1">
            <a:spLocks noGrp="1"/>
          </p:cNvSpPr>
          <p:nvPr>
            <p:ph type="sldNum" idx="12"/>
          </p:nvPr>
        </p:nvSpPr>
        <p:spPr>
          <a:xfrm>
            <a:off x="11520000" y="6408000"/>
            <a:ext cx="180000" cy="252000"/>
          </a:xfrm>
          <a:prstGeom prst="rect">
            <a:avLst/>
          </a:prstGeom>
          <a:noFill/>
          <a:ln>
            <a:noFill/>
          </a:ln>
        </p:spPr>
        <p:txBody>
          <a:bodyPr spcFirstLastPara="1" wrap="square" lIns="0" tIns="0" rIns="0" bIns="0" anchor="ctr" anchorCtr="0">
            <a:noAutofit/>
          </a:bodyPr>
          <a:lstStyle>
            <a:lvl1pPr marL="0" lvl="0" indent="0" algn="r">
              <a:spcBef>
                <a:spcPts val="0"/>
              </a:spcBef>
              <a:buNone/>
              <a:defRPr sz="1100" b="1">
                <a:solidFill>
                  <a:schemeClr val="lt1"/>
                </a:solidFill>
                <a:latin typeface="Arial"/>
                <a:ea typeface="Arial"/>
                <a:cs typeface="Arial"/>
                <a:sym typeface="Arial"/>
              </a:defRPr>
            </a:lvl1pPr>
            <a:lvl2pPr marL="0" lvl="1" indent="0" algn="r">
              <a:spcBef>
                <a:spcPts val="0"/>
              </a:spcBef>
              <a:buNone/>
              <a:defRPr sz="1100" b="1">
                <a:solidFill>
                  <a:schemeClr val="lt1"/>
                </a:solidFill>
                <a:latin typeface="Arial"/>
                <a:ea typeface="Arial"/>
                <a:cs typeface="Arial"/>
                <a:sym typeface="Arial"/>
              </a:defRPr>
            </a:lvl2pPr>
            <a:lvl3pPr marL="0" lvl="2" indent="0" algn="r">
              <a:spcBef>
                <a:spcPts val="0"/>
              </a:spcBef>
              <a:buNone/>
              <a:defRPr sz="1100" b="1">
                <a:solidFill>
                  <a:schemeClr val="lt1"/>
                </a:solidFill>
                <a:latin typeface="Arial"/>
                <a:ea typeface="Arial"/>
                <a:cs typeface="Arial"/>
                <a:sym typeface="Arial"/>
              </a:defRPr>
            </a:lvl3pPr>
            <a:lvl4pPr marL="0" lvl="3" indent="0" algn="r">
              <a:spcBef>
                <a:spcPts val="0"/>
              </a:spcBef>
              <a:buNone/>
              <a:defRPr sz="1100" b="1">
                <a:solidFill>
                  <a:schemeClr val="lt1"/>
                </a:solidFill>
                <a:latin typeface="Arial"/>
                <a:ea typeface="Arial"/>
                <a:cs typeface="Arial"/>
                <a:sym typeface="Arial"/>
              </a:defRPr>
            </a:lvl4pPr>
            <a:lvl5pPr marL="0" lvl="4" indent="0" algn="r">
              <a:spcBef>
                <a:spcPts val="0"/>
              </a:spcBef>
              <a:buNone/>
              <a:defRPr sz="1100" b="1">
                <a:solidFill>
                  <a:schemeClr val="lt1"/>
                </a:solidFill>
                <a:latin typeface="Arial"/>
                <a:ea typeface="Arial"/>
                <a:cs typeface="Arial"/>
                <a:sym typeface="Arial"/>
              </a:defRPr>
            </a:lvl5pPr>
            <a:lvl6pPr marL="0" lvl="5" indent="0" algn="r">
              <a:spcBef>
                <a:spcPts val="0"/>
              </a:spcBef>
              <a:buNone/>
              <a:defRPr sz="1100" b="1">
                <a:solidFill>
                  <a:schemeClr val="lt1"/>
                </a:solidFill>
                <a:latin typeface="Arial"/>
                <a:ea typeface="Arial"/>
                <a:cs typeface="Arial"/>
                <a:sym typeface="Arial"/>
              </a:defRPr>
            </a:lvl6pPr>
            <a:lvl7pPr marL="0" lvl="6" indent="0" algn="r">
              <a:spcBef>
                <a:spcPts val="0"/>
              </a:spcBef>
              <a:buNone/>
              <a:defRPr sz="1100" b="1">
                <a:solidFill>
                  <a:schemeClr val="lt1"/>
                </a:solidFill>
                <a:latin typeface="Arial"/>
                <a:ea typeface="Arial"/>
                <a:cs typeface="Arial"/>
                <a:sym typeface="Arial"/>
              </a:defRPr>
            </a:lvl7pPr>
            <a:lvl8pPr marL="0" lvl="7" indent="0" algn="r">
              <a:spcBef>
                <a:spcPts val="0"/>
              </a:spcBef>
              <a:buNone/>
              <a:defRPr sz="1100" b="1">
                <a:solidFill>
                  <a:schemeClr val="lt1"/>
                </a:solidFill>
                <a:latin typeface="Arial"/>
                <a:ea typeface="Arial"/>
                <a:cs typeface="Arial"/>
                <a:sym typeface="Arial"/>
              </a:defRPr>
            </a:lvl8pPr>
            <a:lvl9pPr marL="0" lvl="8" indent="0" algn="r">
              <a:spcBef>
                <a:spcPts val="0"/>
              </a:spcBef>
              <a:buNone/>
              <a:defRPr sz="11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3" name="Google Shape;73;p8"/>
          <p:cNvPicPr preferRelativeResize="0"/>
          <p:nvPr/>
        </p:nvPicPr>
        <p:blipFill rotWithShape="1">
          <a:blip r:embed="rId2">
            <a:alphaModFix/>
          </a:blip>
          <a:srcRect/>
          <a:stretch/>
        </p:blipFill>
        <p:spPr>
          <a:xfrm>
            <a:off x="11340000" y="6408480"/>
            <a:ext cx="177881" cy="252000"/>
          </a:xfrm>
          <a:prstGeom prst="rect">
            <a:avLst/>
          </a:prstGeom>
          <a:noFill/>
          <a:ln>
            <a:noFill/>
          </a:ln>
        </p:spPr>
      </p:pic>
      <p:sp>
        <p:nvSpPr>
          <p:cNvPr id="74" name="Google Shape;74;p8"/>
          <p:cNvSpPr>
            <a:spLocks noGrp="1"/>
          </p:cNvSpPr>
          <p:nvPr>
            <p:ph type="pic" idx="4"/>
          </p:nvPr>
        </p:nvSpPr>
        <p:spPr>
          <a:xfrm>
            <a:off x="2159998" y="1432469"/>
            <a:ext cx="5220000" cy="216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75" name="Google Shape;75;p8"/>
          <p:cNvSpPr>
            <a:spLocks noGrp="1"/>
          </p:cNvSpPr>
          <p:nvPr>
            <p:ph type="pic" idx="5"/>
          </p:nvPr>
        </p:nvSpPr>
        <p:spPr>
          <a:xfrm>
            <a:off x="2159999" y="4047299"/>
            <a:ext cx="5219998" cy="216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76" name="Google Shape;76;p8"/>
          <p:cNvSpPr txBox="1">
            <a:spLocks noGrp="1"/>
          </p:cNvSpPr>
          <p:nvPr>
            <p:ph type="title"/>
          </p:nvPr>
        </p:nvSpPr>
        <p:spPr>
          <a:xfrm>
            <a:off x="2159999" y="360000"/>
            <a:ext cx="5184001" cy="7018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1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8"/>
          <p:cNvSpPr txBox="1"/>
          <p:nvPr/>
        </p:nvSpPr>
        <p:spPr>
          <a:xfrm>
            <a:off x="2159998" y="6346221"/>
            <a:ext cx="843603" cy="18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a:solidFill>
                  <a:schemeClr val="dk2"/>
                </a:solidFill>
                <a:latin typeface="Arial"/>
                <a:ea typeface="Arial"/>
                <a:cs typeface="Arial"/>
                <a:sym typeface="Arial"/>
              </a:rPr>
              <a:t>Source: </a:t>
            </a:r>
            <a:endParaRPr/>
          </a:p>
        </p:txBody>
      </p:sp>
      <p:sp>
        <p:nvSpPr>
          <p:cNvPr id="78" name="Google Shape;78;p8"/>
          <p:cNvSpPr txBox="1">
            <a:spLocks noGrp="1"/>
          </p:cNvSpPr>
          <p:nvPr>
            <p:ph type="body" idx="6"/>
          </p:nvPr>
        </p:nvSpPr>
        <p:spPr>
          <a:xfrm>
            <a:off x="2650256" y="6346220"/>
            <a:ext cx="4748964"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None/>
              <a:defRPr sz="1000">
                <a:solidFill>
                  <a:schemeClr val="dk2"/>
                </a:solidFill>
                <a:latin typeface="Arial"/>
                <a:ea typeface="Arial"/>
                <a:cs typeface="Arial"/>
                <a:sym typeface="Arial"/>
              </a:defRPr>
            </a:lvl1pPr>
            <a:lvl2pPr marL="914400" lvl="1" indent="-304800" algn="l">
              <a:lnSpc>
                <a:spcPct val="100000"/>
              </a:lnSpc>
              <a:spcBef>
                <a:spcPts val="0"/>
              </a:spcBef>
              <a:spcAft>
                <a:spcPts val="0"/>
              </a:spcAft>
              <a:buClr>
                <a:schemeClr val="dk2"/>
              </a:buClr>
              <a:buSzPts val="12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8"/>
          <p:cNvSpPr txBox="1">
            <a:spLocks noGrp="1"/>
          </p:cNvSpPr>
          <p:nvPr>
            <p:ph type="ftr" idx="11"/>
          </p:nvPr>
        </p:nvSpPr>
        <p:spPr>
          <a:xfrm>
            <a:off x="8028000" y="6408000"/>
            <a:ext cx="3248651" cy="252000"/>
          </a:xfrm>
          <a:prstGeom prst="rect">
            <a:avLst/>
          </a:prstGeom>
          <a:noFill/>
          <a:ln>
            <a:noFill/>
          </a:ln>
        </p:spPr>
        <p:txBody>
          <a:bodyPr spcFirstLastPara="1" wrap="square" lIns="0" tIns="0" rIns="36000" bIns="0" anchor="ctr" anchorCtr="0">
            <a:noAutofit/>
          </a:bodyPr>
          <a:lstStyle>
            <a:lvl1pPr lvl="0" algn="ctr">
              <a:lnSpc>
                <a:spcPct val="10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harts - Grey">
  <p:cSld name="Two Charts - Grey">
    <p:spTree>
      <p:nvGrpSpPr>
        <p:cNvPr id="1" name="Shape 80"/>
        <p:cNvGrpSpPr/>
        <p:nvPr/>
      </p:nvGrpSpPr>
      <p:grpSpPr>
        <a:xfrm>
          <a:off x="0" y="0"/>
          <a:ext cx="0" cy="0"/>
          <a:chOff x="0" y="0"/>
          <a:chExt cx="0" cy="0"/>
        </a:xfrm>
      </p:grpSpPr>
      <p:sp>
        <p:nvSpPr>
          <p:cNvPr id="81" name="Google Shape;81;p9"/>
          <p:cNvSpPr/>
          <p:nvPr/>
        </p:nvSpPr>
        <p:spPr>
          <a:xfrm>
            <a:off x="7703994" y="0"/>
            <a:ext cx="4488006" cy="6857999"/>
          </a:xfrm>
          <a:prstGeom prst="rect">
            <a:avLst/>
          </a:prstGeom>
          <a:solidFill>
            <a:srgbClr val="8787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82" name="Google Shape;82;p9"/>
          <p:cNvSpPr txBox="1">
            <a:spLocks noGrp="1"/>
          </p:cNvSpPr>
          <p:nvPr>
            <p:ph type="body" idx="1"/>
          </p:nvPr>
        </p:nvSpPr>
        <p:spPr>
          <a:xfrm>
            <a:off x="7704001" y="-1"/>
            <a:ext cx="4488000" cy="6193171"/>
          </a:xfrm>
          <a:prstGeom prst="rect">
            <a:avLst/>
          </a:prstGeom>
          <a:noFill/>
          <a:ln>
            <a:noFill/>
          </a:ln>
        </p:spPr>
        <p:txBody>
          <a:bodyPr spcFirstLastPara="1" wrap="square" lIns="360000" tIns="1080000" rIns="360000" bIns="360000" anchor="t" anchorCtr="0">
            <a:noAutofit/>
          </a:bodyPr>
          <a:lstStyle>
            <a:lvl1pPr marL="457200" lvl="0" indent="-228600" algn="l">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1200"/>
              <a:buNone/>
              <a:defRPr>
                <a:solidFill>
                  <a:schemeClr val="lt1"/>
                </a:solidFill>
                <a:latin typeface="Cambria"/>
                <a:ea typeface="Cambria"/>
                <a:cs typeface="Cambria"/>
                <a:sym typeface="Cambria"/>
              </a:defRPr>
            </a:lvl2pPr>
            <a:lvl3pPr marL="1371600" lvl="2" indent="-304800" algn="l">
              <a:lnSpc>
                <a:spcPct val="90000"/>
              </a:lnSpc>
              <a:spcBef>
                <a:spcPts val="500"/>
              </a:spcBef>
              <a:spcAft>
                <a:spcPts val="0"/>
              </a:spcAft>
              <a:buClr>
                <a:schemeClr val="lt1"/>
              </a:buClr>
              <a:buSzPts val="1200"/>
              <a:buFont typeface="Arial"/>
              <a:buChar char="•"/>
              <a:defRPr>
                <a:solidFill>
                  <a:schemeClr val="lt1"/>
                </a:solidFill>
                <a:latin typeface="Cambria"/>
                <a:ea typeface="Cambria"/>
                <a:cs typeface="Cambria"/>
                <a:sym typeface="Cambria"/>
              </a:defRPr>
            </a:lvl3pPr>
            <a:lvl4pPr marL="1828800" lvl="3" indent="-228600" algn="l">
              <a:lnSpc>
                <a:spcPct val="90000"/>
              </a:lnSpc>
              <a:spcBef>
                <a:spcPts val="500"/>
              </a:spcBef>
              <a:spcAft>
                <a:spcPts val="0"/>
              </a:spcAft>
              <a:buClr>
                <a:schemeClr val="lt1"/>
              </a:buClr>
              <a:buSzPts val="1200"/>
              <a:buNone/>
              <a:defRPr>
                <a:solidFill>
                  <a:schemeClr val="lt1"/>
                </a:solidFill>
              </a:defRPr>
            </a:lvl4pPr>
            <a:lvl5pPr marL="2286000" lvl="4" indent="-228600" algn="l">
              <a:lnSpc>
                <a:spcPct val="90000"/>
              </a:lnSpc>
              <a:spcBef>
                <a:spcPts val="500"/>
              </a:spcBef>
              <a:spcAft>
                <a:spcPts val="0"/>
              </a:spcAft>
              <a:buClr>
                <a:schemeClr val="lt1"/>
              </a:buClr>
              <a:buSzPts val="1200"/>
              <a:buNone/>
              <a:defRPr>
                <a:solidFill>
                  <a:schemeClr val="lt1"/>
                </a:solidFill>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9"/>
          <p:cNvSpPr txBox="1">
            <a:spLocks noGrp="1"/>
          </p:cNvSpPr>
          <p:nvPr>
            <p:ph type="body" idx="2"/>
          </p:nvPr>
        </p:nvSpPr>
        <p:spPr>
          <a:xfrm>
            <a:off x="2159999" y="3791963"/>
            <a:ext cx="5219998"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9"/>
          <p:cNvSpPr txBox="1">
            <a:spLocks noGrp="1"/>
          </p:cNvSpPr>
          <p:nvPr>
            <p:ph type="body" idx="3"/>
          </p:nvPr>
        </p:nvSpPr>
        <p:spPr>
          <a:xfrm>
            <a:off x="2159998" y="1166154"/>
            <a:ext cx="5219999"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9"/>
          <p:cNvSpPr txBox="1">
            <a:spLocks noGrp="1"/>
          </p:cNvSpPr>
          <p:nvPr>
            <p:ph type="sldNum" idx="12"/>
          </p:nvPr>
        </p:nvSpPr>
        <p:spPr>
          <a:xfrm>
            <a:off x="11520000" y="6408000"/>
            <a:ext cx="180000" cy="252000"/>
          </a:xfrm>
          <a:prstGeom prst="rect">
            <a:avLst/>
          </a:prstGeom>
          <a:noFill/>
          <a:ln>
            <a:noFill/>
          </a:ln>
        </p:spPr>
        <p:txBody>
          <a:bodyPr spcFirstLastPara="1" wrap="square" lIns="0" tIns="0" rIns="0" bIns="0" anchor="ctr" anchorCtr="0">
            <a:noAutofit/>
          </a:bodyPr>
          <a:lstStyle>
            <a:lvl1pPr marL="0" lvl="0" indent="0" algn="r">
              <a:spcBef>
                <a:spcPts val="0"/>
              </a:spcBef>
              <a:buNone/>
              <a:defRPr sz="1100" b="1">
                <a:solidFill>
                  <a:schemeClr val="lt1"/>
                </a:solidFill>
                <a:latin typeface="Arial"/>
                <a:ea typeface="Arial"/>
                <a:cs typeface="Arial"/>
                <a:sym typeface="Arial"/>
              </a:defRPr>
            </a:lvl1pPr>
            <a:lvl2pPr marL="0" lvl="1" indent="0" algn="r">
              <a:spcBef>
                <a:spcPts val="0"/>
              </a:spcBef>
              <a:buNone/>
              <a:defRPr sz="1100" b="1">
                <a:solidFill>
                  <a:schemeClr val="lt1"/>
                </a:solidFill>
                <a:latin typeface="Arial"/>
                <a:ea typeface="Arial"/>
                <a:cs typeface="Arial"/>
                <a:sym typeface="Arial"/>
              </a:defRPr>
            </a:lvl2pPr>
            <a:lvl3pPr marL="0" lvl="2" indent="0" algn="r">
              <a:spcBef>
                <a:spcPts val="0"/>
              </a:spcBef>
              <a:buNone/>
              <a:defRPr sz="1100" b="1">
                <a:solidFill>
                  <a:schemeClr val="lt1"/>
                </a:solidFill>
                <a:latin typeface="Arial"/>
                <a:ea typeface="Arial"/>
                <a:cs typeface="Arial"/>
                <a:sym typeface="Arial"/>
              </a:defRPr>
            </a:lvl3pPr>
            <a:lvl4pPr marL="0" lvl="3" indent="0" algn="r">
              <a:spcBef>
                <a:spcPts val="0"/>
              </a:spcBef>
              <a:buNone/>
              <a:defRPr sz="1100" b="1">
                <a:solidFill>
                  <a:schemeClr val="lt1"/>
                </a:solidFill>
                <a:latin typeface="Arial"/>
                <a:ea typeface="Arial"/>
                <a:cs typeface="Arial"/>
                <a:sym typeface="Arial"/>
              </a:defRPr>
            </a:lvl4pPr>
            <a:lvl5pPr marL="0" lvl="4" indent="0" algn="r">
              <a:spcBef>
                <a:spcPts val="0"/>
              </a:spcBef>
              <a:buNone/>
              <a:defRPr sz="1100" b="1">
                <a:solidFill>
                  <a:schemeClr val="lt1"/>
                </a:solidFill>
                <a:latin typeface="Arial"/>
                <a:ea typeface="Arial"/>
                <a:cs typeface="Arial"/>
                <a:sym typeface="Arial"/>
              </a:defRPr>
            </a:lvl5pPr>
            <a:lvl6pPr marL="0" lvl="5" indent="0" algn="r">
              <a:spcBef>
                <a:spcPts val="0"/>
              </a:spcBef>
              <a:buNone/>
              <a:defRPr sz="1100" b="1">
                <a:solidFill>
                  <a:schemeClr val="lt1"/>
                </a:solidFill>
                <a:latin typeface="Arial"/>
                <a:ea typeface="Arial"/>
                <a:cs typeface="Arial"/>
                <a:sym typeface="Arial"/>
              </a:defRPr>
            </a:lvl6pPr>
            <a:lvl7pPr marL="0" lvl="6" indent="0" algn="r">
              <a:spcBef>
                <a:spcPts val="0"/>
              </a:spcBef>
              <a:buNone/>
              <a:defRPr sz="1100" b="1">
                <a:solidFill>
                  <a:schemeClr val="lt1"/>
                </a:solidFill>
                <a:latin typeface="Arial"/>
                <a:ea typeface="Arial"/>
                <a:cs typeface="Arial"/>
                <a:sym typeface="Arial"/>
              </a:defRPr>
            </a:lvl7pPr>
            <a:lvl8pPr marL="0" lvl="7" indent="0" algn="r">
              <a:spcBef>
                <a:spcPts val="0"/>
              </a:spcBef>
              <a:buNone/>
              <a:defRPr sz="1100" b="1">
                <a:solidFill>
                  <a:schemeClr val="lt1"/>
                </a:solidFill>
                <a:latin typeface="Arial"/>
                <a:ea typeface="Arial"/>
                <a:cs typeface="Arial"/>
                <a:sym typeface="Arial"/>
              </a:defRPr>
            </a:lvl8pPr>
            <a:lvl9pPr marL="0" lvl="8" indent="0" algn="r">
              <a:spcBef>
                <a:spcPts val="0"/>
              </a:spcBef>
              <a:buNone/>
              <a:defRPr sz="11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86" name="Google Shape;86;p9"/>
          <p:cNvPicPr preferRelativeResize="0"/>
          <p:nvPr/>
        </p:nvPicPr>
        <p:blipFill rotWithShape="1">
          <a:blip r:embed="rId2">
            <a:alphaModFix/>
          </a:blip>
          <a:srcRect/>
          <a:stretch/>
        </p:blipFill>
        <p:spPr>
          <a:xfrm>
            <a:off x="11340000" y="6408480"/>
            <a:ext cx="177881" cy="252000"/>
          </a:xfrm>
          <a:prstGeom prst="rect">
            <a:avLst/>
          </a:prstGeom>
          <a:noFill/>
          <a:ln>
            <a:noFill/>
          </a:ln>
        </p:spPr>
      </p:pic>
      <p:sp>
        <p:nvSpPr>
          <p:cNvPr id="87" name="Google Shape;87;p9"/>
          <p:cNvSpPr>
            <a:spLocks noGrp="1"/>
          </p:cNvSpPr>
          <p:nvPr>
            <p:ph type="pic" idx="4"/>
          </p:nvPr>
        </p:nvSpPr>
        <p:spPr>
          <a:xfrm>
            <a:off x="2159998" y="1432469"/>
            <a:ext cx="5220000" cy="216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88" name="Google Shape;88;p9"/>
          <p:cNvSpPr>
            <a:spLocks noGrp="1"/>
          </p:cNvSpPr>
          <p:nvPr>
            <p:ph type="pic" idx="5"/>
          </p:nvPr>
        </p:nvSpPr>
        <p:spPr>
          <a:xfrm>
            <a:off x="2159999" y="4047299"/>
            <a:ext cx="5219998" cy="216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89" name="Google Shape;89;p9"/>
          <p:cNvSpPr txBox="1">
            <a:spLocks noGrp="1"/>
          </p:cNvSpPr>
          <p:nvPr>
            <p:ph type="title"/>
          </p:nvPr>
        </p:nvSpPr>
        <p:spPr>
          <a:xfrm>
            <a:off x="2159999" y="360000"/>
            <a:ext cx="5184001" cy="7018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1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9"/>
          <p:cNvSpPr txBox="1"/>
          <p:nvPr/>
        </p:nvSpPr>
        <p:spPr>
          <a:xfrm>
            <a:off x="2159998" y="6346221"/>
            <a:ext cx="843603" cy="18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a:solidFill>
                  <a:schemeClr val="dk2"/>
                </a:solidFill>
                <a:latin typeface="Arial"/>
                <a:ea typeface="Arial"/>
                <a:cs typeface="Arial"/>
                <a:sym typeface="Arial"/>
              </a:rPr>
              <a:t>Source: </a:t>
            </a:r>
            <a:endParaRPr/>
          </a:p>
        </p:txBody>
      </p:sp>
      <p:sp>
        <p:nvSpPr>
          <p:cNvPr id="91" name="Google Shape;91;p9"/>
          <p:cNvSpPr txBox="1">
            <a:spLocks noGrp="1"/>
          </p:cNvSpPr>
          <p:nvPr>
            <p:ph type="body" idx="6"/>
          </p:nvPr>
        </p:nvSpPr>
        <p:spPr>
          <a:xfrm>
            <a:off x="2650256" y="6346220"/>
            <a:ext cx="4748964"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None/>
              <a:defRPr sz="1000">
                <a:solidFill>
                  <a:schemeClr val="dk2"/>
                </a:solidFill>
                <a:latin typeface="Arial"/>
                <a:ea typeface="Arial"/>
                <a:cs typeface="Arial"/>
                <a:sym typeface="Arial"/>
              </a:defRPr>
            </a:lvl1pPr>
            <a:lvl2pPr marL="914400" lvl="1" indent="-304800" algn="l">
              <a:lnSpc>
                <a:spcPct val="100000"/>
              </a:lnSpc>
              <a:spcBef>
                <a:spcPts val="0"/>
              </a:spcBef>
              <a:spcAft>
                <a:spcPts val="0"/>
              </a:spcAft>
              <a:buClr>
                <a:schemeClr val="dk2"/>
              </a:buClr>
              <a:buSzPts val="12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9"/>
          <p:cNvSpPr txBox="1">
            <a:spLocks noGrp="1"/>
          </p:cNvSpPr>
          <p:nvPr>
            <p:ph type="ftr" idx="11"/>
          </p:nvPr>
        </p:nvSpPr>
        <p:spPr>
          <a:xfrm>
            <a:off x="8028000" y="6408000"/>
            <a:ext cx="3248651" cy="252000"/>
          </a:xfrm>
          <a:prstGeom prst="rect">
            <a:avLst/>
          </a:prstGeom>
          <a:noFill/>
          <a:ln>
            <a:noFill/>
          </a:ln>
        </p:spPr>
        <p:txBody>
          <a:bodyPr spcFirstLastPara="1" wrap="square" lIns="0" tIns="0" rIns="36000" bIns="0" anchor="ctr" anchorCtr="0">
            <a:noAutofit/>
          </a:bodyPr>
          <a:lstStyle>
            <a:lvl1pPr lvl="0" algn="ctr">
              <a:lnSpc>
                <a:spcPct val="10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ur Charts - Side Text - Green">
  <p:cSld name="Four Charts - Side Text - Green">
    <p:spTree>
      <p:nvGrpSpPr>
        <p:cNvPr id="1" name="Shape 93"/>
        <p:cNvGrpSpPr/>
        <p:nvPr/>
      </p:nvGrpSpPr>
      <p:grpSpPr>
        <a:xfrm>
          <a:off x="0" y="0"/>
          <a:ext cx="0" cy="0"/>
          <a:chOff x="0" y="0"/>
          <a:chExt cx="0" cy="0"/>
        </a:xfrm>
      </p:grpSpPr>
      <p:sp>
        <p:nvSpPr>
          <p:cNvPr id="94" name="Google Shape;94;p10"/>
          <p:cNvSpPr/>
          <p:nvPr/>
        </p:nvSpPr>
        <p:spPr>
          <a:xfrm>
            <a:off x="7703994" y="0"/>
            <a:ext cx="448800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95" name="Google Shape;95;p10"/>
          <p:cNvSpPr txBox="1">
            <a:spLocks noGrp="1"/>
          </p:cNvSpPr>
          <p:nvPr>
            <p:ph type="body" idx="1"/>
          </p:nvPr>
        </p:nvSpPr>
        <p:spPr>
          <a:xfrm>
            <a:off x="7704001" y="0"/>
            <a:ext cx="4488000" cy="6018485"/>
          </a:xfrm>
          <a:prstGeom prst="rect">
            <a:avLst/>
          </a:prstGeom>
          <a:noFill/>
          <a:ln>
            <a:noFill/>
          </a:ln>
        </p:spPr>
        <p:txBody>
          <a:bodyPr spcFirstLastPara="1" wrap="square" lIns="360000" tIns="1080000" rIns="360000" bIns="360000" anchor="t" anchorCtr="0">
            <a:noAutofit/>
          </a:bodyPr>
          <a:lstStyle>
            <a:lvl1pPr marL="457200" lvl="0" indent="-228600" algn="just">
              <a:lnSpc>
                <a:spcPct val="90000"/>
              </a:lnSpc>
              <a:spcBef>
                <a:spcPts val="500"/>
              </a:spcBef>
              <a:spcAft>
                <a:spcPts val="0"/>
              </a:spcAft>
              <a:buClr>
                <a:schemeClr val="lt1"/>
              </a:buClr>
              <a:buSzPts val="1600"/>
              <a:buNone/>
              <a:defRPr sz="16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1200"/>
              <a:buNone/>
              <a:defRPr>
                <a:solidFill>
                  <a:schemeClr val="lt1"/>
                </a:solidFill>
              </a:defRPr>
            </a:lvl2pPr>
            <a:lvl3pPr marL="1371600" lvl="2" indent="-304800" algn="l">
              <a:lnSpc>
                <a:spcPct val="90000"/>
              </a:lnSpc>
              <a:spcBef>
                <a:spcPts val="500"/>
              </a:spcBef>
              <a:spcAft>
                <a:spcPts val="0"/>
              </a:spcAft>
              <a:buClr>
                <a:schemeClr val="lt1"/>
              </a:buClr>
              <a:buSzPts val="1200"/>
              <a:buFont typeface="Arial"/>
              <a:buChar char="•"/>
              <a:defRPr>
                <a:solidFill>
                  <a:schemeClr val="lt1"/>
                </a:solidFill>
              </a:defRPr>
            </a:lvl3pPr>
            <a:lvl4pPr marL="1828800" lvl="3" indent="-228600" algn="l">
              <a:lnSpc>
                <a:spcPct val="90000"/>
              </a:lnSpc>
              <a:spcBef>
                <a:spcPts val="500"/>
              </a:spcBef>
              <a:spcAft>
                <a:spcPts val="0"/>
              </a:spcAft>
              <a:buClr>
                <a:schemeClr val="lt1"/>
              </a:buClr>
              <a:buSzPts val="1200"/>
              <a:buNone/>
              <a:defRPr>
                <a:solidFill>
                  <a:schemeClr val="lt1"/>
                </a:solidFill>
              </a:defRPr>
            </a:lvl4pPr>
            <a:lvl5pPr marL="2286000" lvl="4" indent="-228600" algn="l">
              <a:lnSpc>
                <a:spcPct val="90000"/>
              </a:lnSpc>
              <a:spcBef>
                <a:spcPts val="500"/>
              </a:spcBef>
              <a:spcAft>
                <a:spcPts val="0"/>
              </a:spcAft>
              <a:buClr>
                <a:schemeClr val="lt1"/>
              </a:buClr>
              <a:buSzPts val="1200"/>
              <a:buNone/>
              <a:defRPr>
                <a:solidFill>
                  <a:schemeClr val="lt1"/>
                </a:solidFill>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0"/>
          <p:cNvSpPr txBox="1">
            <a:spLocks noGrp="1"/>
          </p:cNvSpPr>
          <p:nvPr>
            <p:ph type="body" idx="2"/>
          </p:nvPr>
        </p:nvSpPr>
        <p:spPr>
          <a:xfrm>
            <a:off x="4140000" y="1531186"/>
            <a:ext cx="3244476"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0"/>
          <p:cNvSpPr txBox="1">
            <a:spLocks noGrp="1"/>
          </p:cNvSpPr>
          <p:nvPr>
            <p:ph type="body" idx="3"/>
          </p:nvPr>
        </p:nvSpPr>
        <p:spPr>
          <a:xfrm>
            <a:off x="540007" y="1521955"/>
            <a:ext cx="3239993"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0"/>
          <p:cNvSpPr txBox="1">
            <a:spLocks noGrp="1"/>
          </p:cNvSpPr>
          <p:nvPr>
            <p:ph type="sldNum" idx="12"/>
          </p:nvPr>
        </p:nvSpPr>
        <p:spPr>
          <a:xfrm>
            <a:off x="11520000" y="6408000"/>
            <a:ext cx="180000" cy="252000"/>
          </a:xfrm>
          <a:prstGeom prst="rect">
            <a:avLst/>
          </a:prstGeom>
          <a:noFill/>
          <a:ln>
            <a:noFill/>
          </a:ln>
        </p:spPr>
        <p:txBody>
          <a:bodyPr spcFirstLastPara="1" wrap="square" lIns="0" tIns="0" rIns="0" bIns="0" anchor="ctr" anchorCtr="0">
            <a:noAutofit/>
          </a:bodyPr>
          <a:lstStyle>
            <a:lvl1pPr marL="0" lvl="0" indent="0" algn="r">
              <a:spcBef>
                <a:spcPts val="0"/>
              </a:spcBef>
              <a:buNone/>
              <a:defRPr sz="1100" b="1">
                <a:solidFill>
                  <a:schemeClr val="lt1"/>
                </a:solidFill>
                <a:latin typeface="Arial"/>
                <a:ea typeface="Arial"/>
                <a:cs typeface="Arial"/>
                <a:sym typeface="Arial"/>
              </a:defRPr>
            </a:lvl1pPr>
            <a:lvl2pPr marL="0" lvl="1" indent="0" algn="r">
              <a:spcBef>
                <a:spcPts val="0"/>
              </a:spcBef>
              <a:buNone/>
              <a:defRPr sz="1100" b="1">
                <a:solidFill>
                  <a:schemeClr val="lt1"/>
                </a:solidFill>
                <a:latin typeface="Arial"/>
                <a:ea typeface="Arial"/>
                <a:cs typeface="Arial"/>
                <a:sym typeface="Arial"/>
              </a:defRPr>
            </a:lvl2pPr>
            <a:lvl3pPr marL="0" lvl="2" indent="0" algn="r">
              <a:spcBef>
                <a:spcPts val="0"/>
              </a:spcBef>
              <a:buNone/>
              <a:defRPr sz="1100" b="1">
                <a:solidFill>
                  <a:schemeClr val="lt1"/>
                </a:solidFill>
                <a:latin typeface="Arial"/>
                <a:ea typeface="Arial"/>
                <a:cs typeface="Arial"/>
                <a:sym typeface="Arial"/>
              </a:defRPr>
            </a:lvl3pPr>
            <a:lvl4pPr marL="0" lvl="3" indent="0" algn="r">
              <a:spcBef>
                <a:spcPts val="0"/>
              </a:spcBef>
              <a:buNone/>
              <a:defRPr sz="1100" b="1">
                <a:solidFill>
                  <a:schemeClr val="lt1"/>
                </a:solidFill>
                <a:latin typeface="Arial"/>
                <a:ea typeface="Arial"/>
                <a:cs typeface="Arial"/>
                <a:sym typeface="Arial"/>
              </a:defRPr>
            </a:lvl4pPr>
            <a:lvl5pPr marL="0" lvl="4" indent="0" algn="r">
              <a:spcBef>
                <a:spcPts val="0"/>
              </a:spcBef>
              <a:buNone/>
              <a:defRPr sz="1100" b="1">
                <a:solidFill>
                  <a:schemeClr val="lt1"/>
                </a:solidFill>
                <a:latin typeface="Arial"/>
                <a:ea typeface="Arial"/>
                <a:cs typeface="Arial"/>
                <a:sym typeface="Arial"/>
              </a:defRPr>
            </a:lvl5pPr>
            <a:lvl6pPr marL="0" lvl="5" indent="0" algn="r">
              <a:spcBef>
                <a:spcPts val="0"/>
              </a:spcBef>
              <a:buNone/>
              <a:defRPr sz="1100" b="1">
                <a:solidFill>
                  <a:schemeClr val="lt1"/>
                </a:solidFill>
                <a:latin typeface="Arial"/>
                <a:ea typeface="Arial"/>
                <a:cs typeface="Arial"/>
                <a:sym typeface="Arial"/>
              </a:defRPr>
            </a:lvl6pPr>
            <a:lvl7pPr marL="0" lvl="6" indent="0" algn="r">
              <a:spcBef>
                <a:spcPts val="0"/>
              </a:spcBef>
              <a:buNone/>
              <a:defRPr sz="1100" b="1">
                <a:solidFill>
                  <a:schemeClr val="lt1"/>
                </a:solidFill>
                <a:latin typeface="Arial"/>
                <a:ea typeface="Arial"/>
                <a:cs typeface="Arial"/>
                <a:sym typeface="Arial"/>
              </a:defRPr>
            </a:lvl7pPr>
            <a:lvl8pPr marL="0" lvl="7" indent="0" algn="r">
              <a:spcBef>
                <a:spcPts val="0"/>
              </a:spcBef>
              <a:buNone/>
              <a:defRPr sz="1100" b="1">
                <a:solidFill>
                  <a:schemeClr val="lt1"/>
                </a:solidFill>
                <a:latin typeface="Arial"/>
                <a:ea typeface="Arial"/>
                <a:cs typeface="Arial"/>
                <a:sym typeface="Arial"/>
              </a:defRPr>
            </a:lvl8pPr>
            <a:lvl9pPr marL="0" lvl="8" indent="0" algn="r">
              <a:spcBef>
                <a:spcPts val="0"/>
              </a:spcBef>
              <a:buNone/>
              <a:defRPr sz="11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99" name="Google Shape;99;p10"/>
          <p:cNvPicPr preferRelativeResize="0"/>
          <p:nvPr/>
        </p:nvPicPr>
        <p:blipFill rotWithShape="1">
          <a:blip r:embed="rId2">
            <a:alphaModFix/>
          </a:blip>
          <a:srcRect/>
          <a:stretch/>
        </p:blipFill>
        <p:spPr>
          <a:xfrm>
            <a:off x="11340000" y="6408480"/>
            <a:ext cx="177881" cy="252000"/>
          </a:xfrm>
          <a:prstGeom prst="rect">
            <a:avLst/>
          </a:prstGeom>
          <a:noFill/>
          <a:ln>
            <a:noFill/>
          </a:ln>
        </p:spPr>
      </p:pic>
      <p:sp>
        <p:nvSpPr>
          <p:cNvPr id="100" name="Google Shape;100;p10"/>
          <p:cNvSpPr>
            <a:spLocks noGrp="1"/>
          </p:cNvSpPr>
          <p:nvPr>
            <p:ph type="pic" idx="4"/>
          </p:nvPr>
        </p:nvSpPr>
        <p:spPr>
          <a:xfrm>
            <a:off x="540000" y="1783480"/>
            <a:ext cx="3240000" cy="180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01" name="Google Shape;101;p10"/>
          <p:cNvSpPr>
            <a:spLocks noGrp="1"/>
          </p:cNvSpPr>
          <p:nvPr>
            <p:ph type="pic" idx="5"/>
          </p:nvPr>
        </p:nvSpPr>
        <p:spPr>
          <a:xfrm>
            <a:off x="4139994" y="1802530"/>
            <a:ext cx="3240000" cy="180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02" name="Google Shape;102;p10"/>
          <p:cNvSpPr txBox="1">
            <a:spLocks noGrp="1"/>
          </p:cNvSpPr>
          <p:nvPr>
            <p:ph type="title"/>
          </p:nvPr>
        </p:nvSpPr>
        <p:spPr>
          <a:xfrm>
            <a:off x="2159999" y="360000"/>
            <a:ext cx="5219995" cy="7018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0"/>
          <p:cNvSpPr txBox="1">
            <a:spLocks noGrp="1"/>
          </p:cNvSpPr>
          <p:nvPr>
            <p:ph type="body" idx="6"/>
          </p:nvPr>
        </p:nvSpPr>
        <p:spPr>
          <a:xfrm>
            <a:off x="4140000" y="3966191"/>
            <a:ext cx="3244476"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0"/>
          <p:cNvSpPr txBox="1">
            <a:spLocks noGrp="1"/>
          </p:cNvSpPr>
          <p:nvPr>
            <p:ph type="body" idx="7"/>
          </p:nvPr>
        </p:nvSpPr>
        <p:spPr>
          <a:xfrm>
            <a:off x="540007" y="3956960"/>
            <a:ext cx="3239993" cy="252000"/>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500"/>
              </a:spcBef>
              <a:spcAft>
                <a:spcPts val="0"/>
              </a:spcAft>
              <a:buClr>
                <a:schemeClr val="dk2"/>
              </a:buClr>
              <a:buSzPts val="1200"/>
              <a:buNone/>
              <a:defRPr sz="1200" b="1">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2"/>
              </a:buClr>
              <a:buSzPts val="18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0"/>
          <p:cNvSpPr>
            <a:spLocks noGrp="1"/>
          </p:cNvSpPr>
          <p:nvPr>
            <p:ph type="pic" idx="8"/>
          </p:nvPr>
        </p:nvSpPr>
        <p:spPr>
          <a:xfrm>
            <a:off x="540000" y="4218485"/>
            <a:ext cx="3240000" cy="180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06" name="Google Shape;106;p10"/>
          <p:cNvSpPr>
            <a:spLocks noGrp="1"/>
          </p:cNvSpPr>
          <p:nvPr>
            <p:ph type="pic" idx="9"/>
          </p:nvPr>
        </p:nvSpPr>
        <p:spPr>
          <a:xfrm>
            <a:off x="4139994" y="4237535"/>
            <a:ext cx="3240000" cy="1800000"/>
          </a:xfrm>
          <a:prstGeom prst="rect">
            <a:avLst/>
          </a:prstGeom>
          <a:noFill/>
          <a:ln>
            <a:noFill/>
          </a:ln>
        </p:spPr>
        <p:txBody>
          <a:bodyPr spcFirstLastPara="1" wrap="square" lIns="0" tIns="0" rIns="0" bIns="0" anchor="t" anchorCtr="0">
            <a:noAutofit/>
          </a:bodyPr>
          <a:lstStyle>
            <a:lvl1pPr marR="0" lvl="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R="0" lvl="1"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R="0" lvl="2"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R="0" lvl="3"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R="0" lvl="4"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R="0" lvl="5"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sp>
        <p:nvSpPr>
          <p:cNvPr id="107" name="Google Shape;107;p10"/>
          <p:cNvSpPr txBox="1"/>
          <p:nvPr/>
        </p:nvSpPr>
        <p:spPr>
          <a:xfrm>
            <a:off x="540000" y="6356536"/>
            <a:ext cx="843603" cy="18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a:solidFill>
                  <a:schemeClr val="dk2"/>
                </a:solidFill>
                <a:latin typeface="Arial"/>
                <a:ea typeface="Arial"/>
                <a:cs typeface="Arial"/>
                <a:sym typeface="Arial"/>
              </a:rPr>
              <a:t>Source: </a:t>
            </a:r>
            <a:endParaRPr/>
          </a:p>
        </p:txBody>
      </p:sp>
      <p:sp>
        <p:nvSpPr>
          <p:cNvPr id="108" name="Google Shape;108;p10"/>
          <p:cNvSpPr txBox="1">
            <a:spLocks noGrp="1"/>
          </p:cNvSpPr>
          <p:nvPr>
            <p:ph type="body" idx="13"/>
          </p:nvPr>
        </p:nvSpPr>
        <p:spPr>
          <a:xfrm>
            <a:off x="1030258" y="6356535"/>
            <a:ext cx="6349742" cy="18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00"/>
              <a:buNone/>
              <a:defRPr sz="1000">
                <a:solidFill>
                  <a:schemeClr val="dk2"/>
                </a:solidFill>
                <a:latin typeface="Arial"/>
                <a:ea typeface="Arial"/>
                <a:cs typeface="Arial"/>
                <a:sym typeface="Arial"/>
              </a:defRPr>
            </a:lvl1pPr>
            <a:lvl2pPr marL="914400" lvl="1" indent="-304800" algn="l">
              <a:lnSpc>
                <a:spcPct val="100000"/>
              </a:lnSpc>
              <a:spcBef>
                <a:spcPts val="0"/>
              </a:spcBef>
              <a:spcAft>
                <a:spcPts val="0"/>
              </a:spcAft>
              <a:buClr>
                <a:schemeClr val="dk2"/>
              </a:buClr>
              <a:buSzPts val="1200"/>
              <a:buChar char="•"/>
              <a:defRPr/>
            </a:lvl2pPr>
            <a:lvl3pPr marL="1371600" lvl="2" indent="-228600" algn="l">
              <a:lnSpc>
                <a:spcPct val="90000"/>
              </a:lnSpc>
              <a:spcBef>
                <a:spcPts val="500"/>
              </a:spcBef>
              <a:spcAft>
                <a:spcPts val="0"/>
              </a:spcAft>
              <a:buClr>
                <a:schemeClr val="dk2"/>
              </a:buClr>
              <a:buSzPts val="1800"/>
              <a:buNone/>
              <a:defRPr/>
            </a:lvl3pPr>
            <a:lvl4pPr marL="1828800" lvl="3" indent="-228600" algn="l">
              <a:lnSpc>
                <a:spcPct val="90000"/>
              </a:lnSpc>
              <a:spcBef>
                <a:spcPts val="500"/>
              </a:spcBef>
              <a:spcAft>
                <a:spcPts val="0"/>
              </a:spcAft>
              <a:buClr>
                <a:schemeClr val="dk2"/>
              </a:buClr>
              <a:buSzPts val="1800"/>
              <a:buNone/>
              <a:defRPr/>
            </a:lvl4pPr>
            <a:lvl5pPr marL="2286000" lvl="4" indent="-228600" algn="l">
              <a:lnSpc>
                <a:spcPct val="90000"/>
              </a:lnSpc>
              <a:spcBef>
                <a:spcPts val="500"/>
              </a:spcBef>
              <a:spcAft>
                <a:spcPts val="0"/>
              </a:spcAft>
              <a:buClr>
                <a:schemeClr val="dk2"/>
              </a:buClr>
              <a:buSzPts val="1800"/>
              <a:buNone/>
              <a:defRPr/>
            </a:lvl5pPr>
            <a:lvl6pPr marL="2743200" lvl="5" indent="-228600" algn="l">
              <a:lnSpc>
                <a:spcPct val="90000"/>
              </a:lnSpc>
              <a:spcBef>
                <a:spcPts val="500"/>
              </a:spcBef>
              <a:spcAft>
                <a:spcPts val="0"/>
              </a:spcAft>
              <a:buClr>
                <a:schemeClr val="dk2"/>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0"/>
          <p:cNvSpPr txBox="1">
            <a:spLocks noGrp="1"/>
          </p:cNvSpPr>
          <p:nvPr>
            <p:ph type="ftr" idx="11"/>
          </p:nvPr>
        </p:nvSpPr>
        <p:spPr>
          <a:xfrm>
            <a:off x="8028000" y="6408000"/>
            <a:ext cx="3248651" cy="252000"/>
          </a:xfrm>
          <a:prstGeom prst="rect">
            <a:avLst/>
          </a:prstGeom>
          <a:noFill/>
          <a:ln>
            <a:noFill/>
          </a:ln>
        </p:spPr>
        <p:txBody>
          <a:bodyPr spcFirstLastPara="1" wrap="square" lIns="0" tIns="0" rIns="36000" bIns="0" anchor="ctr" anchorCtr="0">
            <a:noAutofit/>
          </a:bodyPr>
          <a:lstStyle>
            <a:lvl1pPr lvl="0" algn="ctr">
              <a:lnSpc>
                <a:spcPct val="10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99EC962-FE0D-4CBC-A5B3-0BF480F969A0}"/>
              </a:ext>
            </a:extLst>
          </p:cNvPr>
          <p:cNvGraphicFramePr>
            <a:graphicFrameLocks noChangeAspect="1"/>
          </p:cNvGraphicFramePr>
          <p:nvPr userDrawn="1">
            <p:custDataLst>
              <p:tags r:id="rId16"/>
            </p:custDataLst>
            <p:extLst>
              <p:ext uri="{D42A27DB-BD31-4B8C-83A1-F6EECF244321}">
                <p14:modId xmlns:p14="http://schemas.microsoft.com/office/powerpoint/2010/main" val="3418993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 name="Google Shape;10;p1"/>
          <p:cNvSpPr txBox="1">
            <a:spLocks noGrp="1"/>
          </p:cNvSpPr>
          <p:nvPr>
            <p:ph type="title"/>
          </p:nvPr>
        </p:nvSpPr>
        <p:spPr>
          <a:xfrm>
            <a:off x="2159999" y="360000"/>
            <a:ext cx="9491999" cy="701884"/>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100"/>
              <a:buFont typeface="Arial"/>
              <a:buNone/>
              <a:defRPr sz="21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40000" y="1439999"/>
            <a:ext cx="11112000" cy="4698002"/>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1pPr>
            <a:lvl2pPr marL="914400" marR="0" lvl="1" indent="-304800"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Cambria"/>
                <a:ea typeface="Cambria"/>
                <a:cs typeface="Cambria"/>
                <a:sym typeface="Cambria"/>
              </a:defRPr>
            </a:lvl2pPr>
            <a:lvl3pPr marL="1371600" marR="0" lvl="2" indent="-228600"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3pPr>
            <a:lvl4pPr marL="1828800" marR="0" lvl="3" indent="-228600"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4pPr>
            <a:lvl5pPr marL="2286000" marR="0" lvl="4" indent="-228600" algn="l" rtl="0">
              <a:lnSpc>
                <a:spcPct val="90000"/>
              </a:lnSpc>
              <a:spcBef>
                <a:spcPts val="500"/>
              </a:spcBef>
              <a:spcAft>
                <a:spcPts val="0"/>
              </a:spcAft>
              <a:buClr>
                <a:schemeClr val="dk2"/>
              </a:buClr>
              <a:buSzPts val="1200"/>
              <a:buFont typeface="Arial"/>
              <a:buNone/>
              <a:defRPr sz="1200" b="0" i="0" u="none" strike="noStrike" cap="none">
                <a:solidFill>
                  <a:schemeClr val="dk2"/>
                </a:solidFill>
                <a:latin typeface="Cambria"/>
                <a:ea typeface="Cambria"/>
                <a:cs typeface="Cambria"/>
                <a:sym typeface="Cambria"/>
              </a:defRPr>
            </a:lvl5pPr>
            <a:lvl6pPr marL="2743200" marR="0" lvl="5" indent="-228600"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Cambria"/>
                <a:ea typeface="Cambria"/>
                <a:cs typeface="Cambria"/>
                <a:sym typeface="Cambr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9pPr>
          </a:lstStyle>
          <a:p>
            <a:endParaRPr/>
          </a:p>
        </p:txBody>
      </p:sp>
      <p:pic>
        <p:nvPicPr>
          <p:cNvPr id="12" name="Google Shape;12;p1"/>
          <p:cNvPicPr preferRelativeResize="0"/>
          <p:nvPr/>
        </p:nvPicPr>
        <p:blipFill rotWithShape="1">
          <a:blip r:embed="rId19">
            <a:alphaModFix/>
          </a:blip>
          <a:srcRect/>
          <a:stretch/>
        </p:blipFill>
        <p:spPr>
          <a:xfrm>
            <a:off x="540000" y="360000"/>
            <a:ext cx="1378898" cy="540000"/>
          </a:xfrm>
          <a:prstGeom prst="rect">
            <a:avLst/>
          </a:prstGeom>
          <a:noFill/>
          <a:ln>
            <a:noFill/>
          </a:ln>
        </p:spPr>
      </p:pic>
      <p:pic>
        <p:nvPicPr>
          <p:cNvPr id="13" name="Google Shape;13;p1"/>
          <p:cNvPicPr preferRelativeResize="0"/>
          <p:nvPr/>
        </p:nvPicPr>
        <p:blipFill rotWithShape="1">
          <a:blip r:embed="rId20">
            <a:alphaModFix/>
          </a:blip>
          <a:srcRect/>
          <a:stretch/>
        </p:blipFill>
        <p:spPr>
          <a:xfrm>
            <a:off x="11340000" y="6408000"/>
            <a:ext cx="176831" cy="252000"/>
          </a:xfrm>
          <a:prstGeom prst="rect">
            <a:avLst/>
          </a:prstGeom>
          <a:noFill/>
          <a:ln>
            <a:noFill/>
          </a:ln>
        </p:spPr>
      </p:pic>
      <p:sp>
        <p:nvSpPr>
          <p:cNvPr id="14" name="Google Shape;14;p1"/>
          <p:cNvSpPr txBox="1">
            <a:spLocks noGrp="1"/>
          </p:cNvSpPr>
          <p:nvPr>
            <p:ph type="ftr" idx="11"/>
          </p:nvPr>
        </p:nvSpPr>
        <p:spPr>
          <a:xfrm>
            <a:off x="8028000" y="6408000"/>
            <a:ext cx="3248651" cy="252000"/>
          </a:xfrm>
          <a:prstGeom prst="rect">
            <a:avLst/>
          </a:prstGeom>
          <a:noFill/>
          <a:ln>
            <a:noFill/>
          </a:ln>
        </p:spPr>
        <p:txBody>
          <a:bodyPr spcFirstLastPara="1" wrap="square" lIns="0" tIns="0" rIns="36000" bIns="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15" name="Google Shape;15;p1"/>
          <p:cNvSpPr txBox="1">
            <a:spLocks noGrp="1"/>
          </p:cNvSpPr>
          <p:nvPr>
            <p:ph type="sldNum" idx="12"/>
          </p:nvPr>
        </p:nvSpPr>
        <p:spPr>
          <a:xfrm>
            <a:off x="11520000" y="6408000"/>
            <a:ext cx="180000" cy="2520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100" b="1" i="0" u="none" strike="noStrike" cap="none">
                <a:solidFill>
                  <a:schemeClr val="accent1"/>
                </a:solidFill>
                <a:latin typeface="Arial"/>
                <a:ea typeface="Arial"/>
                <a:cs typeface="Arial"/>
                <a:sym typeface="Arial"/>
              </a:defRPr>
            </a:lvl1pPr>
            <a:lvl2pPr marL="0" marR="0" lvl="1" indent="0" algn="r" rtl="0">
              <a:spcBef>
                <a:spcPts val="0"/>
              </a:spcBef>
              <a:buNone/>
              <a:defRPr sz="1100" b="1" i="0" u="none" strike="noStrike" cap="none">
                <a:solidFill>
                  <a:schemeClr val="accent1"/>
                </a:solidFill>
                <a:latin typeface="Arial"/>
                <a:ea typeface="Arial"/>
                <a:cs typeface="Arial"/>
                <a:sym typeface="Arial"/>
              </a:defRPr>
            </a:lvl2pPr>
            <a:lvl3pPr marL="0" marR="0" lvl="2" indent="0" algn="r" rtl="0">
              <a:spcBef>
                <a:spcPts val="0"/>
              </a:spcBef>
              <a:buNone/>
              <a:defRPr sz="1100" b="1" i="0" u="none" strike="noStrike" cap="none">
                <a:solidFill>
                  <a:schemeClr val="accent1"/>
                </a:solidFill>
                <a:latin typeface="Arial"/>
                <a:ea typeface="Arial"/>
                <a:cs typeface="Arial"/>
                <a:sym typeface="Arial"/>
              </a:defRPr>
            </a:lvl3pPr>
            <a:lvl4pPr marL="0" marR="0" lvl="3" indent="0" algn="r" rtl="0">
              <a:spcBef>
                <a:spcPts val="0"/>
              </a:spcBef>
              <a:buNone/>
              <a:defRPr sz="1100" b="1" i="0" u="none" strike="noStrike" cap="none">
                <a:solidFill>
                  <a:schemeClr val="accent1"/>
                </a:solidFill>
                <a:latin typeface="Arial"/>
                <a:ea typeface="Arial"/>
                <a:cs typeface="Arial"/>
                <a:sym typeface="Arial"/>
              </a:defRPr>
            </a:lvl4pPr>
            <a:lvl5pPr marL="0" marR="0" lvl="4" indent="0" algn="r" rtl="0">
              <a:spcBef>
                <a:spcPts val="0"/>
              </a:spcBef>
              <a:buNone/>
              <a:defRPr sz="1100" b="1" i="0" u="none" strike="noStrike" cap="none">
                <a:solidFill>
                  <a:schemeClr val="accent1"/>
                </a:solidFill>
                <a:latin typeface="Arial"/>
                <a:ea typeface="Arial"/>
                <a:cs typeface="Arial"/>
                <a:sym typeface="Arial"/>
              </a:defRPr>
            </a:lvl5pPr>
            <a:lvl6pPr marL="0" marR="0" lvl="5" indent="0" algn="r" rtl="0">
              <a:spcBef>
                <a:spcPts val="0"/>
              </a:spcBef>
              <a:buNone/>
              <a:defRPr sz="1100" b="1" i="0" u="none" strike="noStrike" cap="none">
                <a:solidFill>
                  <a:schemeClr val="accent1"/>
                </a:solidFill>
                <a:latin typeface="Arial"/>
                <a:ea typeface="Arial"/>
                <a:cs typeface="Arial"/>
                <a:sym typeface="Arial"/>
              </a:defRPr>
            </a:lvl6pPr>
            <a:lvl7pPr marL="0" marR="0" lvl="6" indent="0" algn="r" rtl="0">
              <a:spcBef>
                <a:spcPts val="0"/>
              </a:spcBef>
              <a:buNone/>
              <a:defRPr sz="1100" b="1" i="0" u="none" strike="noStrike" cap="none">
                <a:solidFill>
                  <a:schemeClr val="accent1"/>
                </a:solidFill>
                <a:latin typeface="Arial"/>
                <a:ea typeface="Arial"/>
                <a:cs typeface="Arial"/>
                <a:sym typeface="Arial"/>
              </a:defRPr>
            </a:lvl7pPr>
            <a:lvl8pPr marL="0" marR="0" lvl="7" indent="0" algn="r" rtl="0">
              <a:spcBef>
                <a:spcPts val="0"/>
              </a:spcBef>
              <a:buNone/>
              <a:defRPr sz="1100" b="1" i="0" u="none" strike="noStrike" cap="none">
                <a:solidFill>
                  <a:schemeClr val="accent1"/>
                </a:solidFill>
                <a:latin typeface="Arial"/>
                <a:ea typeface="Arial"/>
                <a:cs typeface="Arial"/>
                <a:sym typeface="Arial"/>
              </a:defRPr>
            </a:lvl8pPr>
            <a:lvl9pPr marL="0" marR="0" lvl="8" indent="0" algn="r" rtl="0">
              <a:spcBef>
                <a:spcPts val="0"/>
              </a:spcBef>
              <a:buNone/>
              <a:defRPr sz="11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b="0">
              <a:solidFill>
                <a:srgbClr val="888888"/>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6"/>
          <p:cNvSpPr txBox="1">
            <a:spLocks noGrp="1"/>
          </p:cNvSpPr>
          <p:nvPr>
            <p:ph type="ctrTitle"/>
          </p:nvPr>
        </p:nvSpPr>
        <p:spPr>
          <a:xfrm>
            <a:off x="540000" y="2333825"/>
            <a:ext cx="3751800" cy="2341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6A317"/>
              </a:buClr>
              <a:buSzPts val="3600"/>
              <a:buFont typeface="Helvetica Neue"/>
              <a:buNone/>
            </a:pPr>
            <a:r>
              <a:rPr lang="en-GB" sz="2600" dirty="0">
                <a:solidFill>
                  <a:srgbClr val="86A317"/>
                </a:solidFill>
                <a:latin typeface="Helvetica Neue"/>
                <a:ea typeface="Helvetica Neue"/>
                <a:cs typeface="Helvetica Neue"/>
                <a:sym typeface="Helvetica Neue"/>
              </a:rPr>
              <a:t>Sizing and Resolving </a:t>
            </a:r>
            <a:endParaRPr sz="2600" dirty="0">
              <a:solidFill>
                <a:srgbClr val="86A317"/>
              </a:solidFill>
              <a:latin typeface="Helvetica Neue"/>
              <a:ea typeface="Helvetica Neue"/>
              <a:cs typeface="Helvetica Neue"/>
              <a:sym typeface="Helvetica Neue"/>
            </a:endParaRPr>
          </a:p>
          <a:p>
            <a:pPr marL="0" lvl="0" indent="0" algn="l" rtl="0">
              <a:lnSpc>
                <a:spcPct val="90000"/>
              </a:lnSpc>
              <a:spcBef>
                <a:spcPts val="0"/>
              </a:spcBef>
              <a:spcAft>
                <a:spcPts val="0"/>
              </a:spcAft>
              <a:buClr>
                <a:srgbClr val="86A317"/>
              </a:buClr>
              <a:buSzPts val="3600"/>
              <a:buFont typeface="Helvetica Neue"/>
              <a:buNone/>
            </a:pPr>
            <a:r>
              <a:rPr lang="en-GB" sz="2600" dirty="0">
                <a:solidFill>
                  <a:srgbClr val="86A317"/>
                </a:solidFill>
                <a:latin typeface="Helvetica Neue"/>
                <a:ea typeface="Helvetica Neue"/>
                <a:cs typeface="Helvetica Neue"/>
                <a:sym typeface="Helvetica Neue"/>
              </a:rPr>
              <a:t>COVID-19 European</a:t>
            </a:r>
            <a:endParaRPr sz="2600" dirty="0">
              <a:solidFill>
                <a:srgbClr val="86A317"/>
              </a:solidFill>
              <a:latin typeface="Helvetica Neue"/>
              <a:ea typeface="Helvetica Neue"/>
              <a:cs typeface="Helvetica Neue"/>
              <a:sym typeface="Helvetica Neue"/>
            </a:endParaRPr>
          </a:p>
          <a:p>
            <a:pPr marL="0" lvl="0" indent="0" algn="l" rtl="0">
              <a:lnSpc>
                <a:spcPct val="90000"/>
              </a:lnSpc>
              <a:spcBef>
                <a:spcPts val="0"/>
              </a:spcBef>
              <a:spcAft>
                <a:spcPts val="0"/>
              </a:spcAft>
              <a:buClr>
                <a:srgbClr val="86A317"/>
              </a:buClr>
              <a:buSzPts val="3600"/>
              <a:buFont typeface="Helvetica Neue"/>
              <a:buNone/>
            </a:pPr>
            <a:r>
              <a:rPr lang="en-GB" sz="2600" dirty="0">
                <a:solidFill>
                  <a:srgbClr val="86A317"/>
                </a:solidFill>
                <a:latin typeface="Helvetica Neue"/>
                <a:ea typeface="Helvetica Neue"/>
                <a:cs typeface="Helvetica Neue"/>
                <a:sym typeface="Helvetica Neue"/>
              </a:rPr>
              <a:t>Corporate Recapitalisation</a:t>
            </a:r>
            <a:endParaRPr sz="2600" dirty="0">
              <a:solidFill>
                <a:srgbClr val="000000"/>
              </a:solidFill>
              <a:latin typeface="Helvetica Neue"/>
              <a:ea typeface="Helvetica Neue"/>
              <a:cs typeface="Helvetica Neue"/>
              <a:sym typeface="Helvetica Neue"/>
            </a:endParaRPr>
          </a:p>
        </p:txBody>
      </p:sp>
      <p:sp>
        <p:nvSpPr>
          <p:cNvPr id="166" name="Google Shape;166;p16"/>
          <p:cNvSpPr txBox="1">
            <a:spLocks noGrp="1"/>
          </p:cNvSpPr>
          <p:nvPr>
            <p:ph type="body" idx="3"/>
          </p:nvPr>
        </p:nvSpPr>
        <p:spPr>
          <a:xfrm>
            <a:off x="540000" y="1849056"/>
            <a:ext cx="3436938" cy="333705"/>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878787"/>
              </a:buClr>
              <a:buSzPts val="2800"/>
              <a:buFont typeface="Arial"/>
              <a:buNone/>
            </a:pPr>
            <a:r>
              <a:rPr lang="en-GB" sz="2600" b="1"/>
              <a:t>Webinar:</a:t>
            </a:r>
            <a:endParaRPr sz="2600" b="1"/>
          </a:p>
        </p:txBody>
      </p:sp>
      <p:sp>
        <p:nvSpPr>
          <p:cNvPr id="167" name="Google Shape;167;p16"/>
          <p:cNvSpPr/>
          <p:nvPr/>
        </p:nvSpPr>
        <p:spPr>
          <a:xfrm>
            <a:off x="300789" y="5486400"/>
            <a:ext cx="1672390" cy="107081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68" name="Google Shape;168;p16"/>
          <p:cNvSpPr txBox="1">
            <a:spLocks noGrp="1"/>
          </p:cNvSpPr>
          <p:nvPr>
            <p:ph type="body" idx="3"/>
          </p:nvPr>
        </p:nvSpPr>
        <p:spPr>
          <a:xfrm>
            <a:off x="540000" y="4287456"/>
            <a:ext cx="3436800" cy="3336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Clr>
                <a:srgbClr val="878787"/>
              </a:buClr>
              <a:buSzPts val="2800"/>
              <a:buNone/>
            </a:pPr>
            <a:r>
              <a:rPr lang="en-GB" sz="2000" dirty="0"/>
              <a:t>5 March 2021</a:t>
            </a:r>
            <a:endParaRPr sz="2000" dirty="0"/>
          </a:p>
        </p:txBody>
      </p:sp>
      <p:pic>
        <p:nvPicPr>
          <p:cNvPr id="169" name="Google Shape;169;p16"/>
          <p:cNvPicPr preferRelativeResize="0"/>
          <p:nvPr/>
        </p:nvPicPr>
        <p:blipFill rotWithShape="1">
          <a:blip r:embed="rId3">
            <a:alphaModFix/>
          </a:blip>
          <a:srcRect l="17531" t="18347" r="20034" b="16797"/>
          <a:stretch/>
        </p:blipFill>
        <p:spPr>
          <a:xfrm>
            <a:off x="2546225" y="230350"/>
            <a:ext cx="1278324" cy="990125"/>
          </a:xfrm>
          <a:prstGeom prst="rect">
            <a:avLst/>
          </a:prstGeom>
          <a:noFill/>
          <a:ln>
            <a:noFill/>
          </a:ln>
        </p:spPr>
      </p:pic>
      <p:pic>
        <p:nvPicPr>
          <p:cNvPr id="170" name="Google Shape;170;p16"/>
          <p:cNvPicPr preferRelativeResize="0"/>
          <p:nvPr/>
        </p:nvPicPr>
        <p:blipFill>
          <a:blip r:embed="rId4">
            <a:alphaModFix/>
          </a:blip>
          <a:stretch>
            <a:fillRect/>
          </a:stretch>
        </p:blipFill>
        <p:spPr>
          <a:xfrm>
            <a:off x="4196527" y="0"/>
            <a:ext cx="799547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body" idx="1"/>
          </p:nvPr>
        </p:nvSpPr>
        <p:spPr>
          <a:xfrm>
            <a:off x="540000" y="1851700"/>
            <a:ext cx="11112000" cy="4436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sz="1800"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1800" b="1" dirty="0">
                <a:latin typeface="Arial"/>
                <a:ea typeface="Arial"/>
                <a:cs typeface="Arial"/>
                <a:sym typeface="Arial"/>
              </a:rPr>
              <a:t>The COVID-19 crisis has been sudden, unprecedented and way bigger than the GFC  </a:t>
            </a:r>
            <a:endParaRPr sz="1800"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800" b="1"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GB" sz="1800" b="1" dirty="0">
                <a:latin typeface="Arial"/>
                <a:ea typeface="Arial"/>
                <a:cs typeface="Arial"/>
                <a:sym typeface="Arial"/>
              </a:rPr>
              <a:t>How have corporates accessed finance through the crisis?</a:t>
            </a:r>
            <a:endParaRPr sz="1800" b="1" dirty="0">
              <a:latin typeface="Arial"/>
              <a:ea typeface="Arial"/>
              <a:cs typeface="Arial"/>
              <a:sym typeface="Arial"/>
            </a:endParaRPr>
          </a:p>
          <a:p>
            <a:pPr marL="457200" lvl="0" indent="-342900" algn="l" rtl="0">
              <a:lnSpc>
                <a:spcPct val="100000"/>
              </a:lnSpc>
              <a:spcBef>
                <a:spcPts val="0"/>
              </a:spcBef>
              <a:spcAft>
                <a:spcPts val="0"/>
              </a:spcAft>
              <a:buClr>
                <a:schemeClr val="dk1"/>
              </a:buClr>
              <a:buSzPts val="1800"/>
              <a:buFont typeface="Arial"/>
              <a:buChar char="●"/>
            </a:pPr>
            <a:r>
              <a:rPr lang="en-GB" sz="1800" dirty="0">
                <a:solidFill>
                  <a:srgbClr val="000000"/>
                </a:solidFill>
                <a:latin typeface="Arial"/>
                <a:ea typeface="Arial"/>
                <a:cs typeface="Arial"/>
                <a:sym typeface="Arial"/>
              </a:rPr>
              <a:t>Businesses have fared well </a:t>
            </a:r>
            <a:r>
              <a:rPr lang="en-GB" sz="1800" dirty="0">
                <a:solidFill>
                  <a:schemeClr val="dk1"/>
                </a:solidFill>
                <a:latin typeface="Arial"/>
                <a:ea typeface="Arial"/>
                <a:cs typeface="Arial"/>
                <a:sym typeface="Arial"/>
              </a:rPr>
              <a:t>supported by </a:t>
            </a:r>
            <a:r>
              <a:rPr lang="en-GB" sz="1800" b="1" dirty="0">
                <a:solidFill>
                  <a:schemeClr val="accent1"/>
                </a:solidFill>
                <a:latin typeface="Arial"/>
                <a:ea typeface="Arial"/>
                <a:cs typeface="Arial"/>
                <a:sym typeface="Arial"/>
              </a:rPr>
              <a:t>public schemes</a:t>
            </a:r>
            <a:r>
              <a:rPr lang="en-GB" sz="1800" dirty="0">
                <a:solidFill>
                  <a:srgbClr val="000000"/>
                </a:solidFill>
                <a:latin typeface="Arial"/>
                <a:ea typeface="Arial"/>
                <a:cs typeface="Arial"/>
                <a:sym typeface="Arial"/>
              </a:rPr>
              <a:t> and central bank </a:t>
            </a:r>
            <a:endParaRPr sz="1800" dirty="0">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r>
              <a:rPr lang="en-GB" sz="1800" dirty="0">
                <a:solidFill>
                  <a:srgbClr val="000000"/>
                </a:solidFill>
                <a:latin typeface="Arial"/>
                <a:ea typeface="Arial"/>
                <a:cs typeface="Arial"/>
                <a:sym typeface="Arial"/>
              </a:rPr>
              <a:t>action and </a:t>
            </a:r>
            <a:r>
              <a:rPr lang="en-GB" sz="1800" b="1" dirty="0">
                <a:solidFill>
                  <a:srgbClr val="86A317"/>
                </a:solidFill>
                <a:latin typeface="Arial"/>
                <a:ea typeface="Arial"/>
                <a:cs typeface="Arial"/>
                <a:sym typeface="Arial"/>
              </a:rPr>
              <a:t>functioning capital markets</a:t>
            </a:r>
            <a:endParaRPr sz="1800" b="1" dirty="0">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rgbClr val="000000"/>
              </a:buClr>
              <a:buSzPts val="1800"/>
              <a:buFont typeface="Arial"/>
              <a:buChar char="●"/>
            </a:pPr>
            <a:r>
              <a:rPr lang="en-GB" sz="1800" dirty="0">
                <a:solidFill>
                  <a:srgbClr val="000000"/>
                </a:solidFill>
                <a:latin typeface="Arial"/>
                <a:ea typeface="Arial"/>
                <a:cs typeface="Arial"/>
                <a:sym typeface="Arial"/>
              </a:rPr>
              <a:t>The extended second wave is further damaging corporate balance sheets</a:t>
            </a:r>
            <a:endParaRPr sz="1800" dirty="0">
              <a:solidFill>
                <a:srgbClr val="000000"/>
              </a:solidFill>
              <a:latin typeface="Arial"/>
              <a:ea typeface="Arial"/>
              <a:cs typeface="Arial"/>
              <a:sym typeface="Arial"/>
            </a:endParaRPr>
          </a:p>
          <a:p>
            <a:pPr marL="457200" lvl="0" indent="-342900" algn="l" rtl="0">
              <a:lnSpc>
                <a:spcPct val="100000"/>
              </a:lnSpc>
              <a:spcBef>
                <a:spcPts val="0"/>
              </a:spcBef>
              <a:spcAft>
                <a:spcPts val="0"/>
              </a:spcAft>
              <a:buClr>
                <a:schemeClr val="dk1"/>
              </a:buClr>
              <a:buSzPts val="1800"/>
              <a:buFont typeface="Arial"/>
              <a:buChar char="●"/>
            </a:pPr>
            <a:r>
              <a:rPr lang="en-GB" sz="1800" dirty="0">
                <a:solidFill>
                  <a:schemeClr val="dk1"/>
                </a:solidFill>
                <a:latin typeface="Arial"/>
                <a:ea typeface="Arial"/>
                <a:cs typeface="Arial"/>
                <a:sym typeface="Arial"/>
              </a:rPr>
              <a:t>Corporate and bank balance sheets are expected to better </a:t>
            </a:r>
            <a:r>
              <a:rPr lang="en-GB" sz="1800" b="1" dirty="0">
                <a:solidFill>
                  <a:schemeClr val="accent1"/>
                </a:solidFill>
                <a:latin typeface="Arial"/>
                <a:ea typeface="Arial"/>
                <a:cs typeface="Arial"/>
                <a:sym typeface="Arial"/>
              </a:rPr>
              <a:t>reflect COVID-19</a:t>
            </a:r>
            <a:endParaRPr sz="1800" b="1" dirty="0">
              <a:solidFill>
                <a:schemeClr val="accent1"/>
              </a:solidFill>
              <a:latin typeface="Arial"/>
              <a:ea typeface="Arial"/>
              <a:cs typeface="Arial"/>
              <a:sym typeface="Arial"/>
            </a:endParaRPr>
          </a:p>
          <a:p>
            <a:pPr marL="457200" lvl="0" indent="0" algn="l" rtl="0">
              <a:lnSpc>
                <a:spcPct val="100000"/>
              </a:lnSpc>
              <a:spcBef>
                <a:spcPts val="0"/>
              </a:spcBef>
              <a:spcAft>
                <a:spcPts val="0"/>
              </a:spcAft>
              <a:buNone/>
            </a:pPr>
            <a:r>
              <a:rPr lang="en-GB" sz="1800" b="1" dirty="0">
                <a:solidFill>
                  <a:schemeClr val="accent1"/>
                </a:solidFill>
                <a:latin typeface="Arial"/>
                <a:ea typeface="Arial"/>
                <a:cs typeface="Arial"/>
                <a:sym typeface="Arial"/>
              </a:rPr>
              <a:t>losses in Spring 2021</a:t>
            </a:r>
            <a:endParaRPr sz="1800" b="1" dirty="0">
              <a:solidFill>
                <a:srgbClr val="79A12F"/>
              </a:solidFill>
              <a:latin typeface="Arial"/>
              <a:ea typeface="Arial"/>
              <a:cs typeface="Arial"/>
              <a:sym typeface="Arial"/>
            </a:endParaRPr>
          </a:p>
          <a:p>
            <a:pPr marL="0" lvl="0" indent="0" algn="l" rtl="0">
              <a:lnSpc>
                <a:spcPct val="100000"/>
              </a:lnSpc>
              <a:spcBef>
                <a:spcPts val="1400"/>
              </a:spcBef>
              <a:spcAft>
                <a:spcPts val="0"/>
              </a:spcAft>
              <a:buNone/>
            </a:pPr>
            <a:r>
              <a:rPr lang="en-GB" sz="1800" b="1" dirty="0">
                <a:latin typeface="Arial"/>
                <a:ea typeface="Arial"/>
                <a:cs typeface="Arial"/>
                <a:sym typeface="Arial"/>
              </a:rPr>
              <a:t>Why now?</a:t>
            </a:r>
            <a:endParaRPr sz="1800" b="1" dirty="0">
              <a:latin typeface="Arial"/>
              <a:ea typeface="Arial"/>
              <a:cs typeface="Arial"/>
              <a:sym typeface="Arial"/>
            </a:endParaRPr>
          </a:p>
          <a:p>
            <a:pPr marL="457200" lvl="0" indent="-342900" algn="l" rtl="0">
              <a:lnSpc>
                <a:spcPct val="100000"/>
              </a:lnSpc>
              <a:spcBef>
                <a:spcPts val="0"/>
              </a:spcBef>
              <a:spcAft>
                <a:spcPts val="0"/>
              </a:spcAft>
              <a:buClr>
                <a:schemeClr val="dk1"/>
              </a:buClr>
              <a:buSzPts val="1800"/>
              <a:buChar char="●"/>
            </a:pPr>
            <a:r>
              <a:rPr lang="en-GB" sz="1800" dirty="0">
                <a:solidFill>
                  <a:schemeClr val="dk1"/>
                </a:solidFill>
                <a:latin typeface="Arial"/>
                <a:ea typeface="Arial"/>
                <a:cs typeface="Arial"/>
                <a:sym typeface="Arial"/>
              </a:rPr>
              <a:t>COVID-19 is a unique situation and otherwise viable companies are at risk of insolvency or stagnation</a:t>
            </a:r>
            <a:endParaRPr sz="1800" dirty="0">
              <a:solidFill>
                <a:schemeClr val="dk1"/>
              </a:solidFill>
              <a:latin typeface="Arial"/>
              <a:ea typeface="Arial"/>
              <a:cs typeface="Arial"/>
              <a:sym typeface="Arial"/>
            </a:endParaRPr>
          </a:p>
          <a:p>
            <a:pPr marL="457200" lvl="0" indent="-342900" algn="l" rtl="0">
              <a:lnSpc>
                <a:spcPct val="100000"/>
              </a:lnSpc>
              <a:spcBef>
                <a:spcPts val="0"/>
              </a:spcBef>
              <a:spcAft>
                <a:spcPts val="0"/>
              </a:spcAft>
              <a:buClr>
                <a:schemeClr val="dk1"/>
              </a:buClr>
              <a:buSzPts val="1800"/>
              <a:buChar char="●"/>
            </a:pPr>
            <a:r>
              <a:rPr lang="en-GB" sz="1800" dirty="0">
                <a:solidFill>
                  <a:schemeClr val="dk1"/>
                </a:solidFill>
                <a:latin typeface="Arial"/>
                <a:ea typeface="Arial"/>
                <a:cs typeface="Arial"/>
                <a:sym typeface="Arial"/>
              </a:rPr>
              <a:t>Europe’s </a:t>
            </a:r>
            <a:r>
              <a:rPr lang="en-GB" sz="1800" b="1" dirty="0">
                <a:solidFill>
                  <a:srgbClr val="79A12F"/>
                </a:solidFill>
                <a:latin typeface="Arial"/>
                <a:ea typeface="Arial"/>
                <a:cs typeface="Arial"/>
                <a:sym typeface="Arial"/>
              </a:rPr>
              <a:t>debt culture</a:t>
            </a:r>
            <a:r>
              <a:rPr lang="en-GB" sz="1800" dirty="0">
                <a:solidFill>
                  <a:srgbClr val="79A12F"/>
                </a:solidFill>
                <a:latin typeface="Arial"/>
                <a:ea typeface="Arial"/>
                <a:cs typeface="Arial"/>
                <a:sym typeface="Arial"/>
              </a:rPr>
              <a:t> </a:t>
            </a:r>
            <a:r>
              <a:rPr lang="en-GB" sz="1800" dirty="0">
                <a:solidFill>
                  <a:schemeClr val="dk1"/>
                </a:solidFill>
                <a:latin typeface="Arial"/>
                <a:ea typeface="Arial"/>
                <a:cs typeface="Arial"/>
                <a:sym typeface="Arial"/>
              </a:rPr>
              <a:t>could lead to more financially vulnerable firms</a:t>
            </a:r>
            <a:endParaRPr sz="1800" dirty="0">
              <a:solidFill>
                <a:schemeClr val="dk1"/>
              </a:solidFill>
              <a:latin typeface="Arial"/>
              <a:ea typeface="Arial"/>
              <a:cs typeface="Arial"/>
              <a:sym typeface="Arial"/>
            </a:endParaRPr>
          </a:p>
          <a:p>
            <a:pPr marL="457200" lvl="0" indent="-342900" algn="l" rtl="0">
              <a:lnSpc>
                <a:spcPct val="100000"/>
              </a:lnSpc>
              <a:spcBef>
                <a:spcPts val="0"/>
              </a:spcBef>
              <a:spcAft>
                <a:spcPts val="0"/>
              </a:spcAft>
              <a:buClr>
                <a:schemeClr val="dk1"/>
              </a:buClr>
              <a:buSzPts val="1800"/>
              <a:buChar char="●"/>
            </a:pPr>
            <a:r>
              <a:rPr lang="en-GB" sz="1800" dirty="0">
                <a:solidFill>
                  <a:schemeClr val="dk1"/>
                </a:solidFill>
                <a:latin typeface="Arial"/>
                <a:ea typeface="Arial"/>
                <a:cs typeface="Arial"/>
                <a:sym typeface="Arial"/>
              </a:rPr>
              <a:t>Now is the time to put in place recapitalisation infrastructure to support recovery… and build more resilient capital markets for the future</a:t>
            </a:r>
            <a:endParaRPr sz="1800" b="1" dirty="0">
              <a:latin typeface="Arial"/>
              <a:ea typeface="Arial"/>
              <a:cs typeface="Arial"/>
              <a:sym typeface="Arial"/>
            </a:endParaRPr>
          </a:p>
        </p:txBody>
      </p:sp>
      <p:sp>
        <p:nvSpPr>
          <p:cNvPr id="176" name="Google Shape;176;p17"/>
          <p:cNvSpPr txBox="1">
            <a:spLocks noGrp="1"/>
          </p:cNvSpPr>
          <p:nvPr>
            <p:ph type="title"/>
          </p:nvPr>
        </p:nvSpPr>
        <p:spPr>
          <a:xfrm>
            <a:off x="540075" y="1122000"/>
            <a:ext cx="11112000" cy="70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79A12F"/>
              </a:buClr>
              <a:buSzPts val="3200"/>
              <a:buFont typeface="Helvetica Neue"/>
              <a:buNone/>
            </a:pPr>
            <a:r>
              <a:rPr lang="en-GB" sz="3200" dirty="0">
                <a:solidFill>
                  <a:srgbClr val="79A12F"/>
                </a:solidFill>
                <a:latin typeface="Helvetica Neue"/>
                <a:ea typeface="Helvetica Neue"/>
                <a:cs typeface="Helvetica Neue"/>
                <a:sym typeface="Helvetica Neue"/>
              </a:rPr>
              <a:t>The case for recapitalisation</a:t>
            </a:r>
            <a:endParaRPr sz="3200" b="1" dirty="0">
              <a:solidFill>
                <a:srgbClr val="79A12F"/>
              </a:solidFill>
              <a:latin typeface="Helvetica Neue"/>
              <a:ea typeface="Helvetica Neue"/>
              <a:cs typeface="Helvetica Neue"/>
              <a:sym typeface="Helvetica Neue"/>
            </a:endParaRPr>
          </a:p>
        </p:txBody>
      </p:sp>
      <p:sp>
        <p:nvSpPr>
          <p:cNvPr id="177" name="Google Shape;177;p17"/>
          <p:cNvSpPr/>
          <p:nvPr/>
        </p:nvSpPr>
        <p:spPr>
          <a:xfrm>
            <a:off x="10311075" y="5993224"/>
            <a:ext cx="1672500" cy="79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pic>
        <p:nvPicPr>
          <p:cNvPr id="178" name="Google Shape;178;p17"/>
          <p:cNvPicPr preferRelativeResize="0"/>
          <p:nvPr/>
        </p:nvPicPr>
        <p:blipFill rotWithShape="1">
          <a:blip r:embed="rId3">
            <a:alphaModFix/>
          </a:blip>
          <a:srcRect l="17531" t="18347" r="20034" b="16797"/>
          <a:stretch/>
        </p:blipFill>
        <p:spPr>
          <a:xfrm>
            <a:off x="2012048" y="147500"/>
            <a:ext cx="1025628" cy="794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body" idx="1"/>
          </p:nvPr>
        </p:nvSpPr>
        <p:spPr>
          <a:xfrm>
            <a:off x="7704001" y="0"/>
            <a:ext cx="4488000" cy="6018600"/>
          </a:xfrm>
          <a:prstGeom prst="rect">
            <a:avLst/>
          </a:prstGeom>
          <a:solidFill>
            <a:srgbClr val="F3F3F3"/>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None/>
            </a:pPr>
            <a:r>
              <a:rPr lang="en-GB" sz="1800" b="1"/>
              <a:t> </a:t>
            </a:r>
            <a:endParaRPr sz="1800" b="1">
              <a:latin typeface="Arial"/>
              <a:ea typeface="Arial"/>
              <a:cs typeface="Arial"/>
              <a:sym typeface="Arial"/>
            </a:endParaRPr>
          </a:p>
        </p:txBody>
      </p:sp>
      <p:sp>
        <p:nvSpPr>
          <p:cNvPr id="184" name="Google Shape;184;p18"/>
          <p:cNvSpPr/>
          <p:nvPr/>
        </p:nvSpPr>
        <p:spPr>
          <a:xfrm>
            <a:off x="7704075" y="5716900"/>
            <a:ext cx="4488000" cy="11412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185" name="Google Shape;185;p18"/>
          <p:cNvSpPr>
            <a:spLocks noGrp="1"/>
          </p:cNvSpPr>
          <p:nvPr>
            <p:ph type="pic" idx="4"/>
          </p:nvPr>
        </p:nvSpPr>
        <p:spPr>
          <a:xfrm>
            <a:off x="540000" y="2380650"/>
            <a:ext cx="3240000" cy="12315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800" b="1" dirty="0">
                <a:solidFill>
                  <a:schemeClr val="accent1"/>
                </a:solidFill>
                <a:latin typeface="Arial"/>
                <a:ea typeface="Arial"/>
                <a:cs typeface="Arial"/>
                <a:sym typeface="Arial"/>
              </a:rPr>
              <a:t>10%</a:t>
            </a:r>
            <a:r>
              <a:rPr lang="en-GB" sz="1800" dirty="0">
                <a:solidFill>
                  <a:schemeClr val="dk1"/>
                </a:solidFill>
                <a:latin typeface="Arial"/>
                <a:ea typeface="Arial"/>
                <a:cs typeface="Arial"/>
                <a:sym typeface="Arial"/>
              </a:rPr>
              <a:t> of EU companies have cash buffers to last 2 to 6 months at normal rates of expenditure.</a:t>
            </a:r>
            <a:endParaRPr sz="1800" dirty="0">
              <a:solidFill>
                <a:schemeClr val="dk1"/>
              </a:solidFill>
              <a:latin typeface="Arial"/>
              <a:ea typeface="Arial"/>
              <a:cs typeface="Arial"/>
              <a:sym typeface="Arial"/>
            </a:endParaRPr>
          </a:p>
          <a:p>
            <a:pPr marL="0" lvl="0" indent="0" algn="just" rtl="0">
              <a:lnSpc>
                <a:spcPct val="100000"/>
              </a:lnSpc>
              <a:spcBef>
                <a:spcPts val="500"/>
              </a:spcBef>
              <a:spcAft>
                <a:spcPts val="500"/>
              </a:spcAft>
              <a:buNone/>
            </a:pPr>
            <a:endParaRPr sz="1800" b="1" dirty="0">
              <a:solidFill>
                <a:schemeClr val="dk1"/>
              </a:solidFill>
              <a:latin typeface="Arial"/>
              <a:ea typeface="Arial"/>
              <a:cs typeface="Arial"/>
              <a:sym typeface="Arial"/>
            </a:endParaRPr>
          </a:p>
        </p:txBody>
      </p:sp>
      <p:sp>
        <p:nvSpPr>
          <p:cNvPr id="186" name="Google Shape;186;p18"/>
          <p:cNvSpPr txBox="1">
            <a:spLocks noGrp="1"/>
          </p:cNvSpPr>
          <p:nvPr>
            <p:ph type="body" idx="3"/>
          </p:nvPr>
        </p:nvSpPr>
        <p:spPr>
          <a:xfrm>
            <a:off x="540007" y="1979155"/>
            <a:ext cx="3240000" cy="252000"/>
          </a:xfrm>
          <a:prstGeom prst="rect">
            <a:avLst/>
          </a:prstGeom>
        </p:spPr>
        <p:txBody>
          <a:bodyPr spcFirstLastPara="1" wrap="square" lIns="0" tIns="0" rIns="0" bIns="0" anchor="t" anchorCtr="0">
            <a:noAutofit/>
          </a:bodyPr>
          <a:lstStyle/>
          <a:p>
            <a:pPr marL="0" lvl="0" indent="0" algn="just" rtl="0">
              <a:spcBef>
                <a:spcPts val="500"/>
              </a:spcBef>
              <a:spcAft>
                <a:spcPts val="500"/>
              </a:spcAft>
              <a:buNone/>
            </a:pPr>
            <a:r>
              <a:rPr lang="en-GB" sz="1800"/>
              <a:t>Cash buffers</a:t>
            </a:r>
            <a:endParaRPr sz="1800"/>
          </a:p>
        </p:txBody>
      </p:sp>
      <p:sp>
        <p:nvSpPr>
          <p:cNvPr id="187" name="Google Shape;187;p18"/>
          <p:cNvSpPr txBox="1">
            <a:spLocks noGrp="1"/>
          </p:cNvSpPr>
          <p:nvPr>
            <p:ph type="body" idx="2"/>
          </p:nvPr>
        </p:nvSpPr>
        <p:spPr>
          <a:xfrm>
            <a:off x="4140000" y="1988386"/>
            <a:ext cx="3244500" cy="252000"/>
          </a:xfrm>
          <a:prstGeom prst="rect">
            <a:avLst/>
          </a:prstGeom>
        </p:spPr>
        <p:txBody>
          <a:bodyPr spcFirstLastPara="1" wrap="square" lIns="0" tIns="0" rIns="0" bIns="0" anchor="t" anchorCtr="0">
            <a:noAutofit/>
          </a:bodyPr>
          <a:lstStyle/>
          <a:p>
            <a:pPr marL="0" lvl="0" indent="0" algn="just" rtl="0">
              <a:spcBef>
                <a:spcPts val="500"/>
              </a:spcBef>
              <a:spcAft>
                <a:spcPts val="500"/>
              </a:spcAft>
              <a:buNone/>
            </a:pPr>
            <a:r>
              <a:rPr lang="en-GB" sz="1800"/>
              <a:t>Unsustainable debt</a:t>
            </a:r>
            <a:endParaRPr sz="1800"/>
          </a:p>
        </p:txBody>
      </p:sp>
      <p:sp>
        <p:nvSpPr>
          <p:cNvPr id="188" name="Google Shape;188;p18"/>
          <p:cNvSpPr>
            <a:spLocks noGrp="1"/>
          </p:cNvSpPr>
          <p:nvPr>
            <p:ph type="pic" idx="9"/>
          </p:nvPr>
        </p:nvSpPr>
        <p:spPr>
          <a:xfrm>
            <a:off x="576000" y="4452789"/>
            <a:ext cx="3240000" cy="1659900"/>
          </a:xfrm>
          <a:prstGeom prst="rect">
            <a:avLst/>
          </a:prstGeom>
        </p:spPr>
        <p:txBody>
          <a:bodyPr spcFirstLastPara="1" wrap="square" lIns="0" tIns="0" rIns="0" bIns="0" anchor="t" anchorCtr="0">
            <a:noAutofit/>
          </a:bodyPr>
          <a:lstStyle/>
          <a:p>
            <a:pPr marL="0" lvl="0" indent="0" algn="l" rtl="0">
              <a:lnSpc>
                <a:spcPct val="100000"/>
              </a:lnSpc>
              <a:spcBef>
                <a:spcPts val="500"/>
              </a:spcBef>
              <a:spcAft>
                <a:spcPts val="500"/>
              </a:spcAft>
              <a:buNone/>
            </a:pPr>
            <a:r>
              <a:rPr lang="en-GB" sz="1800">
                <a:solidFill>
                  <a:srgbClr val="000000"/>
                </a:solidFill>
                <a:latin typeface="Arial"/>
                <a:ea typeface="Arial"/>
                <a:cs typeface="Arial"/>
                <a:sym typeface="Arial"/>
              </a:rPr>
              <a:t>We estimate </a:t>
            </a:r>
            <a:r>
              <a:rPr lang="en-GB" sz="1800" b="1">
                <a:solidFill>
                  <a:schemeClr val="accent1"/>
                </a:solidFill>
                <a:latin typeface="Arial"/>
                <a:ea typeface="Arial"/>
                <a:cs typeface="Arial"/>
                <a:sym typeface="Arial"/>
              </a:rPr>
              <a:t>€1 trillion damage to corporate equity need</a:t>
            </a:r>
            <a:r>
              <a:rPr lang="en-GB" sz="1800">
                <a:solidFill>
                  <a:srgbClr val="000000"/>
                </a:solidFill>
                <a:latin typeface="Arial"/>
                <a:ea typeface="Arial"/>
                <a:cs typeface="Arial"/>
                <a:sym typeface="Arial"/>
              </a:rPr>
              <a:t>. This is towards the upper end of the EC’s estimated range, consistent with the second-wave scenario.</a:t>
            </a:r>
            <a:endParaRPr sz="1800">
              <a:solidFill>
                <a:srgbClr val="000000"/>
              </a:solidFill>
              <a:latin typeface="Arial"/>
              <a:ea typeface="Arial"/>
              <a:cs typeface="Arial"/>
              <a:sym typeface="Arial"/>
            </a:endParaRPr>
          </a:p>
        </p:txBody>
      </p:sp>
      <p:sp>
        <p:nvSpPr>
          <p:cNvPr id="189" name="Google Shape;189;p18"/>
          <p:cNvSpPr txBox="1">
            <a:spLocks noGrp="1"/>
          </p:cNvSpPr>
          <p:nvPr>
            <p:ph type="body" idx="7"/>
          </p:nvPr>
        </p:nvSpPr>
        <p:spPr>
          <a:xfrm>
            <a:off x="540007" y="3956960"/>
            <a:ext cx="3240000" cy="252000"/>
          </a:xfrm>
          <a:prstGeom prst="rect">
            <a:avLst/>
          </a:prstGeom>
        </p:spPr>
        <p:txBody>
          <a:bodyPr spcFirstLastPara="1" wrap="square" lIns="0" tIns="0" rIns="0" bIns="0" anchor="t" anchorCtr="0">
            <a:noAutofit/>
          </a:bodyPr>
          <a:lstStyle/>
          <a:p>
            <a:pPr marL="0" lvl="0" indent="0" algn="just" rtl="0">
              <a:spcBef>
                <a:spcPts val="500"/>
              </a:spcBef>
              <a:spcAft>
                <a:spcPts val="500"/>
              </a:spcAft>
              <a:buNone/>
            </a:pPr>
            <a:r>
              <a:rPr lang="en-GB" sz="1800"/>
              <a:t>Equity need</a:t>
            </a:r>
            <a:endParaRPr sz="1800"/>
          </a:p>
        </p:txBody>
      </p:sp>
      <p:sp>
        <p:nvSpPr>
          <p:cNvPr id="190" name="Google Shape;190;p18"/>
          <p:cNvSpPr txBox="1">
            <a:spLocks noGrp="1"/>
          </p:cNvSpPr>
          <p:nvPr>
            <p:ph type="body" idx="6"/>
          </p:nvPr>
        </p:nvSpPr>
        <p:spPr>
          <a:xfrm>
            <a:off x="4140000" y="3966191"/>
            <a:ext cx="3244500" cy="252000"/>
          </a:xfrm>
          <a:prstGeom prst="rect">
            <a:avLst/>
          </a:prstGeom>
        </p:spPr>
        <p:txBody>
          <a:bodyPr spcFirstLastPara="1" wrap="square" lIns="0" tIns="0" rIns="0" bIns="0" anchor="t" anchorCtr="0">
            <a:noAutofit/>
          </a:bodyPr>
          <a:lstStyle/>
          <a:p>
            <a:pPr marL="0" lvl="0" indent="0" algn="just" rtl="0">
              <a:spcBef>
                <a:spcPts val="500"/>
              </a:spcBef>
              <a:spcAft>
                <a:spcPts val="500"/>
              </a:spcAft>
              <a:buNone/>
            </a:pPr>
            <a:r>
              <a:rPr lang="en-GB" sz="1800"/>
              <a:t>Equity shortfall</a:t>
            </a:r>
            <a:endParaRPr sz="1800"/>
          </a:p>
        </p:txBody>
      </p:sp>
      <p:sp>
        <p:nvSpPr>
          <p:cNvPr id="191" name="Google Shape;191;p18"/>
          <p:cNvSpPr>
            <a:spLocks noGrp="1"/>
          </p:cNvSpPr>
          <p:nvPr>
            <p:ph type="pic" idx="9"/>
          </p:nvPr>
        </p:nvSpPr>
        <p:spPr>
          <a:xfrm>
            <a:off x="4140000" y="4377625"/>
            <a:ext cx="3240000" cy="2025600"/>
          </a:xfrm>
          <a:prstGeom prst="rect">
            <a:avLst/>
          </a:prstGeom>
        </p:spPr>
        <p:txBody>
          <a:bodyPr spcFirstLastPara="1" wrap="square" lIns="0" tIns="0" rIns="0" bIns="0" anchor="t" anchorCtr="0">
            <a:noAutofit/>
          </a:bodyPr>
          <a:lstStyle/>
          <a:p>
            <a:pPr marL="0" lvl="0" indent="0" algn="l" rtl="0">
              <a:lnSpc>
                <a:spcPct val="100000"/>
              </a:lnSpc>
              <a:spcBef>
                <a:spcPts val="500"/>
              </a:spcBef>
              <a:spcAft>
                <a:spcPts val="500"/>
              </a:spcAft>
              <a:buNone/>
            </a:pPr>
            <a:r>
              <a:rPr lang="en-GB" sz="1800">
                <a:solidFill>
                  <a:srgbClr val="000000"/>
                </a:solidFill>
                <a:latin typeface="Arial"/>
                <a:ea typeface="Arial"/>
                <a:cs typeface="Arial"/>
                <a:sym typeface="Arial"/>
              </a:rPr>
              <a:t>Given €400-550 billion equity available at the EU-level, we estimate </a:t>
            </a:r>
            <a:r>
              <a:rPr lang="en-GB" sz="1800" b="1">
                <a:solidFill>
                  <a:srgbClr val="79A12F"/>
                </a:solidFill>
                <a:latin typeface="Arial"/>
                <a:ea typeface="Arial"/>
                <a:cs typeface="Arial"/>
                <a:sym typeface="Arial"/>
              </a:rPr>
              <a:t>€450-600 billion equity shortfall</a:t>
            </a:r>
            <a:r>
              <a:rPr lang="en-GB" sz="1800">
                <a:solidFill>
                  <a:srgbClr val="000000"/>
                </a:solidFill>
                <a:latin typeface="Arial"/>
                <a:ea typeface="Arial"/>
                <a:cs typeface="Arial"/>
                <a:sym typeface="Arial"/>
              </a:rPr>
              <a:t>. The total amount of new equity issuance in 2020 amounted to only 9.3% of the </a:t>
            </a:r>
            <a:r>
              <a:rPr lang="en-GB" sz="1800">
                <a:solidFill>
                  <a:schemeClr val="dk1"/>
                </a:solidFill>
                <a:latin typeface="Arial"/>
                <a:ea typeface="Arial"/>
                <a:cs typeface="Arial"/>
                <a:sym typeface="Arial"/>
              </a:rPr>
              <a:t>€</a:t>
            </a:r>
            <a:r>
              <a:rPr lang="en-GB" sz="1800">
                <a:solidFill>
                  <a:srgbClr val="000000"/>
                </a:solidFill>
                <a:latin typeface="Arial"/>
                <a:ea typeface="Arial"/>
                <a:cs typeface="Arial"/>
                <a:sym typeface="Arial"/>
              </a:rPr>
              <a:t>1 trillion equity need.</a:t>
            </a:r>
            <a:endParaRPr sz="1800">
              <a:solidFill>
                <a:srgbClr val="000000"/>
              </a:solidFill>
              <a:latin typeface="Arial"/>
              <a:ea typeface="Arial"/>
              <a:cs typeface="Arial"/>
              <a:sym typeface="Arial"/>
            </a:endParaRPr>
          </a:p>
        </p:txBody>
      </p:sp>
      <p:sp>
        <p:nvSpPr>
          <p:cNvPr id="192" name="Google Shape;192;p18"/>
          <p:cNvSpPr>
            <a:spLocks noGrp="1"/>
          </p:cNvSpPr>
          <p:nvPr>
            <p:ph type="pic" idx="5"/>
          </p:nvPr>
        </p:nvSpPr>
        <p:spPr>
          <a:xfrm>
            <a:off x="4140000" y="2394875"/>
            <a:ext cx="3240000" cy="1231500"/>
          </a:xfrm>
          <a:prstGeom prst="rect">
            <a:avLst/>
          </a:prstGeom>
        </p:spPr>
        <p:txBody>
          <a:bodyPr spcFirstLastPara="1" wrap="square" lIns="0" tIns="0" rIns="0" bIns="0" anchor="t" anchorCtr="0">
            <a:noAutofit/>
          </a:bodyPr>
          <a:lstStyle/>
          <a:p>
            <a:pPr marL="0" lvl="0" indent="0" algn="l" rtl="0">
              <a:lnSpc>
                <a:spcPct val="100000"/>
              </a:lnSpc>
              <a:spcBef>
                <a:spcPts val="500"/>
              </a:spcBef>
              <a:spcAft>
                <a:spcPts val="500"/>
              </a:spcAft>
              <a:buNone/>
            </a:pPr>
            <a:r>
              <a:rPr lang="en-GB" sz="1800">
                <a:solidFill>
                  <a:srgbClr val="000000"/>
                </a:solidFill>
                <a:latin typeface="Arial"/>
                <a:ea typeface="Arial"/>
                <a:cs typeface="Arial"/>
                <a:sym typeface="Arial"/>
              </a:rPr>
              <a:t>EU corporate unsustainable debt levels could be around </a:t>
            </a:r>
            <a:r>
              <a:rPr lang="en-GB" sz="1800" b="1">
                <a:solidFill>
                  <a:schemeClr val="accent1"/>
                </a:solidFill>
                <a:latin typeface="Arial"/>
                <a:ea typeface="Arial"/>
                <a:cs typeface="Arial"/>
                <a:sym typeface="Arial"/>
              </a:rPr>
              <a:t>€324 billion</a:t>
            </a:r>
            <a:r>
              <a:rPr lang="en-GB" sz="1800">
                <a:solidFill>
                  <a:srgbClr val="000000"/>
                </a:solidFill>
                <a:latin typeface="Arial"/>
                <a:ea typeface="Arial"/>
                <a:cs typeface="Arial"/>
                <a:sym typeface="Arial"/>
              </a:rPr>
              <a:t>, of which SMEs hold roughly 59%.</a:t>
            </a:r>
            <a:endParaRPr sz="1800">
              <a:solidFill>
                <a:srgbClr val="000000"/>
              </a:solidFill>
              <a:latin typeface="Arial"/>
              <a:ea typeface="Arial"/>
              <a:cs typeface="Arial"/>
              <a:sym typeface="Arial"/>
            </a:endParaRPr>
          </a:p>
        </p:txBody>
      </p:sp>
      <p:sp>
        <p:nvSpPr>
          <p:cNvPr id="193" name="Google Shape;193;p18"/>
          <p:cNvSpPr/>
          <p:nvPr/>
        </p:nvSpPr>
        <p:spPr>
          <a:xfrm>
            <a:off x="346825" y="6183725"/>
            <a:ext cx="848400" cy="41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txBox="1">
            <a:spLocks noGrp="1"/>
          </p:cNvSpPr>
          <p:nvPr>
            <p:ph type="title"/>
          </p:nvPr>
        </p:nvSpPr>
        <p:spPr>
          <a:xfrm>
            <a:off x="540075" y="1122000"/>
            <a:ext cx="11112000" cy="70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79A12F"/>
              </a:buClr>
              <a:buSzPts val="3200"/>
              <a:buFont typeface="Helvetica Neue"/>
              <a:buNone/>
            </a:pPr>
            <a:r>
              <a:rPr lang="en-GB" sz="3200" dirty="0">
                <a:solidFill>
                  <a:srgbClr val="79A12F"/>
                </a:solidFill>
                <a:latin typeface="Helvetica Neue"/>
                <a:ea typeface="Helvetica Neue"/>
                <a:cs typeface="Helvetica Neue"/>
                <a:sym typeface="Helvetica Neue"/>
              </a:rPr>
              <a:t>Sizing the problem</a:t>
            </a:r>
            <a:endParaRPr sz="3200" b="1" dirty="0">
              <a:solidFill>
                <a:srgbClr val="79A12F"/>
              </a:solidFill>
              <a:latin typeface="Helvetica Neue"/>
              <a:ea typeface="Helvetica Neue"/>
              <a:cs typeface="Helvetica Neue"/>
              <a:sym typeface="Helvetica Neue"/>
            </a:endParaRPr>
          </a:p>
        </p:txBody>
      </p:sp>
      <p:pic>
        <p:nvPicPr>
          <p:cNvPr id="195" name="Google Shape;195;p18"/>
          <p:cNvPicPr preferRelativeResize="0"/>
          <p:nvPr/>
        </p:nvPicPr>
        <p:blipFill rotWithShape="1">
          <a:blip r:embed="rId3">
            <a:alphaModFix/>
          </a:blip>
          <a:srcRect l="17531" t="18347" r="20034" b="16797"/>
          <a:stretch/>
        </p:blipFill>
        <p:spPr>
          <a:xfrm>
            <a:off x="2012048" y="147500"/>
            <a:ext cx="1025628" cy="794399"/>
          </a:xfrm>
          <a:prstGeom prst="rect">
            <a:avLst/>
          </a:prstGeom>
          <a:noFill/>
          <a:ln>
            <a:noFill/>
          </a:ln>
        </p:spPr>
      </p:pic>
      <p:pic>
        <p:nvPicPr>
          <p:cNvPr id="196" name="Google Shape;196;p18"/>
          <p:cNvPicPr preferRelativeResize="0"/>
          <p:nvPr/>
        </p:nvPicPr>
        <p:blipFill>
          <a:blip r:embed="rId4">
            <a:alphaModFix/>
          </a:blip>
          <a:stretch>
            <a:fillRect/>
          </a:stretch>
        </p:blipFill>
        <p:spPr>
          <a:xfrm>
            <a:off x="8113550" y="1979150"/>
            <a:ext cx="3695700" cy="4667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7704001" y="0"/>
            <a:ext cx="4488000" cy="601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None/>
            </a:pPr>
            <a:r>
              <a:rPr lang="en-GB" sz="1800" b="1"/>
              <a:t> </a:t>
            </a:r>
            <a:endParaRPr sz="1800" b="1">
              <a:latin typeface="Arial"/>
              <a:ea typeface="Arial"/>
              <a:cs typeface="Arial"/>
              <a:sym typeface="Arial"/>
            </a:endParaRPr>
          </a:p>
        </p:txBody>
      </p:sp>
      <p:sp>
        <p:nvSpPr>
          <p:cNvPr id="202" name="Google Shape;202;p19"/>
          <p:cNvSpPr/>
          <p:nvPr/>
        </p:nvSpPr>
        <p:spPr>
          <a:xfrm>
            <a:off x="7704073" y="5716900"/>
            <a:ext cx="4488000" cy="1070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203" name="Google Shape;203;p19"/>
          <p:cNvSpPr>
            <a:spLocks noGrp="1"/>
          </p:cNvSpPr>
          <p:nvPr>
            <p:ph type="pic" idx="4"/>
          </p:nvPr>
        </p:nvSpPr>
        <p:spPr>
          <a:xfrm>
            <a:off x="520000" y="2078787"/>
            <a:ext cx="6860100" cy="1392600"/>
          </a:xfrm>
          <a:prstGeom prst="rect">
            <a:avLst/>
          </a:prstGeom>
        </p:spPr>
        <p:txBody>
          <a:bodyPr spcFirstLastPara="1" wrap="square" lIns="0" tIns="0" rIns="0" bIns="0" anchor="t" anchorCtr="0">
            <a:noAutofit/>
          </a:bodyPr>
          <a:lstStyle/>
          <a:p>
            <a:pPr marL="457200" lvl="0" indent="-342900" algn="l" rtl="0">
              <a:spcBef>
                <a:spcPts val="500"/>
              </a:spcBef>
              <a:spcAft>
                <a:spcPts val="0"/>
              </a:spcAft>
              <a:buClr>
                <a:srgbClr val="000000"/>
              </a:buClr>
              <a:buSzPts val="1800"/>
              <a:buFont typeface="Arial"/>
              <a:buChar char="●"/>
            </a:pPr>
            <a:r>
              <a:rPr lang="en-GB" sz="1800">
                <a:solidFill>
                  <a:srgbClr val="000000"/>
                </a:solidFill>
                <a:latin typeface="Arial"/>
                <a:ea typeface="Arial"/>
                <a:cs typeface="Arial"/>
                <a:sym typeface="Arial"/>
              </a:rPr>
              <a:t>Preference to first </a:t>
            </a:r>
            <a:r>
              <a:rPr lang="en-GB" sz="1800" b="1">
                <a:solidFill>
                  <a:schemeClr val="accent1"/>
                </a:solidFill>
                <a:latin typeface="Arial"/>
                <a:ea typeface="Arial"/>
                <a:cs typeface="Arial"/>
                <a:sym typeface="Arial"/>
              </a:rPr>
              <a:t>cut costs</a:t>
            </a:r>
            <a:r>
              <a:rPr lang="en-GB" sz="1800">
                <a:solidFill>
                  <a:srgbClr val="000000"/>
                </a:solidFill>
                <a:latin typeface="Arial"/>
                <a:ea typeface="Arial"/>
                <a:cs typeface="Arial"/>
                <a:sym typeface="Arial"/>
              </a:rPr>
              <a:t> and </a:t>
            </a:r>
            <a:r>
              <a:rPr lang="en-GB" sz="1800" b="1">
                <a:solidFill>
                  <a:schemeClr val="accent1"/>
                </a:solidFill>
                <a:latin typeface="Arial"/>
                <a:ea typeface="Arial"/>
                <a:cs typeface="Arial"/>
                <a:sym typeface="Arial"/>
              </a:rPr>
              <a:t>restructure </a:t>
            </a:r>
            <a:endParaRPr sz="1800" b="1">
              <a:solidFill>
                <a:schemeClr val="accent1"/>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Concern around </a:t>
            </a:r>
            <a:r>
              <a:rPr lang="en-GB" sz="1800" b="1">
                <a:solidFill>
                  <a:schemeClr val="accent1"/>
                </a:solidFill>
                <a:latin typeface="Arial"/>
                <a:ea typeface="Arial"/>
                <a:cs typeface="Arial"/>
                <a:sym typeface="Arial"/>
              </a:rPr>
              <a:t>ceding control</a:t>
            </a:r>
            <a:endParaRPr sz="1800" b="1">
              <a:solidFill>
                <a:schemeClr val="accent1"/>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Perceived </a:t>
            </a:r>
            <a:r>
              <a:rPr lang="en-GB" sz="1800" b="1">
                <a:solidFill>
                  <a:schemeClr val="accent1"/>
                </a:solidFill>
                <a:latin typeface="Arial"/>
                <a:ea typeface="Arial"/>
                <a:cs typeface="Arial"/>
                <a:sym typeface="Arial"/>
              </a:rPr>
              <a:t>depressed valuations</a:t>
            </a:r>
            <a:endParaRPr sz="1800" b="1">
              <a:solidFill>
                <a:schemeClr val="accent1"/>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GB" sz="1800" b="1">
                <a:solidFill>
                  <a:schemeClr val="accent1"/>
                </a:solidFill>
                <a:latin typeface="Arial"/>
                <a:ea typeface="Arial"/>
                <a:cs typeface="Arial"/>
                <a:sym typeface="Arial"/>
              </a:rPr>
              <a:t>Lack of awareness</a:t>
            </a:r>
            <a:r>
              <a:rPr lang="en-GB" sz="1800">
                <a:solidFill>
                  <a:srgbClr val="000000"/>
                </a:solidFill>
                <a:latin typeface="Arial"/>
                <a:ea typeface="Arial"/>
                <a:cs typeface="Arial"/>
                <a:sym typeface="Arial"/>
              </a:rPr>
              <a:t> on hybrid alternatives despite vast European hybrid landscape</a:t>
            </a:r>
            <a:endParaRPr sz="1800">
              <a:solidFill>
                <a:srgbClr val="000000"/>
              </a:solidFill>
              <a:latin typeface="Arial"/>
              <a:ea typeface="Arial"/>
              <a:cs typeface="Arial"/>
              <a:sym typeface="Arial"/>
            </a:endParaRPr>
          </a:p>
        </p:txBody>
      </p:sp>
      <p:sp>
        <p:nvSpPr>
          <p:cNvPr id="204" name="Google Shape;204;p19"/>
          <p:cNvSpPr txBox="1">
            <a:spLocks noGrp="1"/>
          </p:cNvSpPr>
          <p:nvPr>
            <p:ph type="body" idx="3"/>
          </p:nvPr>
        </p:nvSpPr>
        <p:spPr>
          <a:xfrm>
            <a:off x="520000" y="1699550"/>
            <a:ext cx="6860100" cy="252000"/>
          </a:xfrm>
          <a:prstGeom prst="rect">
            <a:avLst/>
          </a:prstGeom>
        </p:spPr>
        <p:txBody>
          <a:bodyPr spcFirstLastPara="1" wrap="square" lIns="0" tIns="0" rIns="0" bIns="0" anchor="t" anchorCtr="0">
            <a:noAutofit/>
          </a:bodyPr>
          <a:lstStyle/>
          <a:p>
            <a:pPr marL="0" lvl="0" indent="0" algn="l" rtl="0">
              <a:spcBef>
                <a:spcPts val="500"/>
              </a:spcBef>
              <a:spcAft>
                <a:spcPts val="500"/>
              </a:spcAft>
              <a:buNone/>
            </a:pPr>
            <a:r>
              <a:rPr lang="en-GB" sz="1800"/>
              <a:t>What is preventing corporates from seeking recapitalisation?</a:t>
            </a:r>
            <a:endParaRPr sz="1800"/>
          </a:p>
        </p:txBody>
      </p:sp>
      <p:sp>
        <p:nvSpPr>
          <p:cNvPr id="205" name="Google Shape;205;p19"/>
          <p:cNvSpPr txBox="1">
            <a:spLocks noGrp="1"/>
          </p:cNvSpPr>
          <p:nvPr>
            <p:ph type="body" idx="2"/>
          </p:nvPr>
        </p:nvSpPr>
        <p:spPr>
          <a:xfrm>
            <a:off x="520001" y="3791961"/>
            <a:ext cx="6860100" cy="252000"/>
          </a:xfrm>
          <a:prstGeom prst="rect">
            <a:avLst/>
          </a:prstGeom>
        </p:spPr>
        <p:txBody>
          <a:bodyPr spcFirstLastPara="1" wrap="square" lIns="0" tIns="0" rIns="0" bIns="0" anchor="t" anchorCtr="0">
            <a:noAutofit/>
          </a:bodyPr>
          <a:lstStyle/>
          <a:p>
            <a:pPr marL="0" lvl="0" indent="0" algn="l" rtl="0">
              <a:spcBef>
                <a:spcPts val="500"/>
              </a:spcBef>
              <a:spcAft>
                <a:spcPts val="500"/>
              </a:spcAft>
              <a:buNone/>
            </a:pPr>
            <a:r>
              <a:rPr lang="en-GB" sz="1800"/>
              <a:t>What is preventing investors from aiding corporate recapitalisation?</a:t>
            </a:r>
            <a:endParaRPr sz="1800"/>
          </a:p>
        </p:txBody>
      </p:sp>
      <p:sp>
        <p:nvSpPr>
          <p:cNvPr id="206" name="Google Shape;206;p19"/>
          <p:cNvSpPr>
            <a:spLocks noGrp="1"/>
          </p:cNvSpPr>
          <p:nvPr>
            <p:ph type="pic" idx="5"/>
          </p:nvPr>
        </p:nvSpPr>
        <p:spPr>
          <a:xfrm>
            <a:off x="520003" y="4396799"/>
            <a:ext cx="6860100" cy="1810500"/>
          </a:xfrm>
          <a:prstGeom prst="rect">
            <a:avLst/>
          </a:prstGeom>
        </p:spPr>
        <p:txBody>
          <a:bodyPr spcFirstLastPara="1" wrap="square" lIns="0" tIns="0" rIns="0" bIns="0" anchor="t" anchorCtr="0">
            <a:noAutofit/>
          </a:bodyPr>
          <a:lstStyle/>
          <a:p>
            <a:pPr marL="457200" lvl="0" indent="-342900" algn="l" rtl="0">
              <a:spcBef>
                <a:spcPts val="500"/>
              </a:spcBef>
              <a:spcAft>
                <a:spcPts val="0"/>
              </a:spcAft>
              <a:buClr>
                <a:srgbClr val="000000"/>
              </a:buClr>
              <a:buSzPts val="1800"/>
              <a:buFont typeface="Arial"/>
              <a:buChar char="●"/>
            </a:pPr>
            <a:r>
              <a:rPr lang="en-GB" sz="1800" b="1">
                <a:solidFill>
                  <a:srgbClr val="79A12F"/>
                </a:solidFill>
                <a:latin typeface="Arial"/>
                <a:ea typeface="Arial"/>
                <a:cs typeface="Arial"/>
                <a:sym typeface="Arial"/>
              </a:rPr>
              <a:t>Fragmentation</a:t>
            </a:r>
            <a:r>
              <a:rPr lang="en-GB" sz="1800">
                <a:solidFill>
                  <a:srgbClr val="000000"/>
                </a:solidFill>
                <a:latin typeface="Arial"/>
                <a:ea typeface="Arial"/>
                <a:cs typeface="Arial"/>
                <a:sym typeface="Arial"/>
              </a:rPr>
              <a:t> across EU member states leading to costly due diligence</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GB" sz="1800" b="1">
                <a:solidFill>
                  <a:srgbClr val="79A12F"/>
                </a:solidFill>
                <a:latin typeface="Arial"/>
                <a:ea typeface="Arial"/>
                <a:cs typeface="Arial"/>
                <a:sym typeface="Arial"/>
              </a:rPr>
              <a:t>Insufficient</a:t>
            </a:r>
            <a:r>
              <a:rPr lang="en-GB" sz="1800">
                <a:solidFill>
                  <a:srgbClr val="000000"/>
                </a:solidFill>
                <a:latin typeface="Arial"/>
                <a:ea typeface="Arial"/>
                <a:cs typeface="Arial"/>
                <a:sym typeface="Arial"/>
              </a:rPr>
              <a:t> </a:t>
            </a:r>
            <a:r>
              <a:rPr lang="en-GB" sz="1800" b="1">
                <a:solidFill>
                  <a:schemeClr val="accent1"/>
                </a:solidFill>
                <a:latin typeface="Arial"/>
                <a:ea typeface="Arial"/>
                <a:cs typeface="Arial"/>
                <a:sym typeface="Arial"/>
              </a:rPr>
              <a:t>corporate governance</a:t>
            </a:r>
            <a:r>
              <a:rPr lang="en-GB" sz="1800">
                <a:solidFill>
                  <a:schemeClr val="accent1"/>
                </a:solidFill>
                <a:latin typeface="Arial"/>
                <a:ea typeface="Arial"/>
                <a:cs typeface="Arial"/>
                <a:sym typeface="Arial"/>
              </a:rPr>
              <a:t> </a:t>
            </a:r>
            <a:r>
              <a:rPr lang="en-GB" sz="1800">
                <a:solidFill>
                  <a:srgbClr val="000000"/>
                </a:solidFill>
                <a:latin typeface="Arial"/>
                <a:ea typeface="Arial"/>
                <a:cs typeface="Arial"/>
                <a:sym typeface="Arial"/>
              </a:rPr>
              <a:t>by smaller corporates</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Lack of</a:t>
            </a:r>
            <a:r>
              <a:rPr lang="en-GB" sz="1800" b="1">
                <a:solidFill>
                  <a:srgbClr val="79A12F"/>
                </a:solidFill>
                <a:latin typeface="Arial"/>
                <a:ea typeface="Arial"/>
                <a:cs typeface="Arial"/>
                <a:sym typeface="Arial"/>
              </a:rPr>
              <a:t> tax incentives</a:t>
            </a:r>
            <a:endParaRPr sz="1800" b="1">
              <a:solidFill>
                <a:srgbClr val="79A12F"/>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GB" sz="1800" b="1">
                <a:solidFill>
                  <a:srgbClr val="79A12F"/>
                </a:solidFill>
                <a:latin typeface="Arial"/>
                <a:ea typeface="Arial"/>
                <a:cs typeface="Arial"/>
                <a:sym typeface="Arial"/>
              </a:rPr>
              <a:t>Regulatory barriers</a:t>
            </a:r>
            <a:r>
              <a:rPr lang="en-GB" sz="1800">
                <a:solidFill>
                  <a:srgbClr val="000000"/>
                </a:solidFill>
                <a:latin typeface="Arial"/>
                <a:ea typeface="Arial"/>
                <a:cs typeface="Arial"/>
                <a:sym typeface="Arial"/>
              </a:rPr>
              <a:t> to institutional investment in riskier corporates</a:t>
            </a:r>
            <a:endParaRPr sz="1800">
              <a:solidFill>
                <a:srgbClr val="000000"/>
              </a:solidFill>
              <a:latin typeface="Arial"/>
              <a:ea typeface="Arial"/>
              <a:cs typeface="Arial"/>
              <a:sym typeface="Arial"/>
            </a:endParaRPr>
          </a:p>
        </p:txBody>
      </p:sp>
      <p:sp>
        <p:nvSpPr>
          <p:cNvPr id="207" name="Google Shape;207;p19"/>
          <p:cNvSpPr>
            <a:spLocks noGrp="1"/>
          </p:cNvSpPr>
          <p:nvPr>
            <p:ph type="pic" idx="5"/>
          </p:nvPr>
        </p:nvSpPr>
        <p:spPr>
          <a:xfrm>
            <a:off x="8161200" y="1699550"/>
            <a:ext cx="3338400" cy="1126500"/>
          </a:xfrm>
          <a:prstGeom prst="rect">
            <a:avLst/>
          </a:prstGeom>
        </p:spPr>
        <p:txBody>
          <a:bodyPr spcFirstLastPara="1" wrap="square" lIns="0" tIns="0" rIns="0" bIns="0" anchor="t" anchorCtr="0">
            <a:noAutofit/>
          </a:bodyPr>
          <a:lstStyle/>
          <a:p>
            <a:pPr marL="0" lvl="0" indent="0" algn="l" rtl="0">
              <a:lnSpc>
                <a:spcPct val="100000"/>
              </a:lnSpc>
              <a:spcBef>
                <a:spcPts val="500"/>
              </a:spcBef>
              <a:spcAft>
                <a:spcPts val="500"/>
              </a:spcAft>
              <a:buNone/>
            </a:pPr>
            <a:r>
              <a:rPr lang="en-GB" sz="1800">
                <a:solidFill>
                  <a:srgbClr val="FFFFFF"/>
                </a:solidFill>
                <a:latin typeface="Arial"/>
                <a:ea typeface="Arial"/>
                <a:cs typeface="Arial"/>
                <a:sym typeface="Arial"/>
              </a:rPr>
              <a:t>One Italian corporate that listed in June faced a valuation that was half of its expected EBITDA valuation multiple</a:t>
            </a:r>
            <a:endParaRPr sz="1800">
              <a:solidFill>
                <a:srgbClr val="FFFFFF"/>
              </a:solidFill>
              <a:latin typeface="Arial"/>
              <a:ea typeface="Arial"/>
              <a:cs typeface="Arial"/>
              <a:sym typeface="Arial"/>
            </a:endParaRPr>
          </a:p>
        </p:txBody>
      </p:sp>
      <p:sp>
        <p:nvSpPr>
          <p:cNvPr id="208" name="Google Shape;208;p19"/>
          <p:cNvSpPr>
            <a:spLocks noGrp="1"/>
          </p:cNvSpPr>
          <p:nvPr>
            <p:ph type="pic" idx="5"/>
          </p:nvPr>
        </p:nvSpPr>
        <p:spPr>
          <a:xfrm>
            <a:off x="8126400" y="3791975"/>
            <a:ext cx="3338400" cy="1659900"/>
          </a:xfrm>
          <a:prstGeom prst="rect">
            <a:avLst/>
          </a:prstGeom>
        </p:spPr>
        <p:txBody>
          <a:bodyPr spcFirstLastPara="1" wrap="square" lIns="0" tIns="0" rIns="0" bIns="0" anchor="t" anchorCtr="0">
            <a:noAutofit/>
          </a:bodyPr>
          <a:lstStyle/>
          <a:p>
            <a:pPr marL="0" lvl="0" indent="0" algn="l" rtl="0">
              <a:lnSpc>
                <a:spcPct val="100000"/>
              </a:lnSpc>
              <a:spcBef>
                <a:spcPts val="500"/>
              </a:spcBef>
              <a:spcAft>
                <a:spcPts val="500"/>
              </a:spcAft>
              <a:buNone/>
            </a:pPr>
            <a:r>
              <a:rPr lang="en-GB" sz="1800">
                <a:solidFill>
                  <a:srgbClr val="FFFFFF"/>
                </a:solidFill>
                <a:latin typeface="Arial"/>
                <a:ea typeface="Arial"/>
                <a:cs typeface="Arial"/>
                <a:sym typeface="Arial"/>
              </a:rPr>
              <a:t>One interview noted that, in conjunction with low market rates, the stringent Solvency II regime has constrained insurers to in more equity investment</a:t>
            </a:r>
            <a:endParaRPr sz="1800">
              <a:solidFill>
                <a:srgbClr val="FFFFFF"/>
              </a:solidFill>
              <a:latin typeface="Arial"/>
              <a:ea typeface="Arial"/>
              <a:cs typeface="Arial"/>
              <a:sym typeface="Arial"/>
            </a:endParaRPr>
          </a:p>
        </p:txBody>
      </p:sp>
      <p:sp>
        <p:nvSpPr>
          <p:cNvPr id="209" name="Google Shape;209;p19"/>
          <p:cNvSpPr/>
          <p:nvPr/>
        </p:nvSpPr>
        <p:spPr>
          <a:xfrm>
            <a:off x="312175" y="6253000"/>
            <a:ext cx="883200" cy="41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346825" y="6183725"/>
            <a:ext cx="848400" cy="41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txBox="1">
            <a:spLocks noGrp="1"/>
          </p:cNvSpPr>
          <p:nvPr>
            <p:ph type="title"/>
          </p:nvPr>
        </p:nvSpPr>
        <p:spPr>
          <a:xfrm>
            <a:off x="540075" y="1122000"/>
            <a:ext cx="6860100" cy="70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79A12F"/>
              </a:buClr>
              <a:buSzPts val="3200"/>
              <a:buFont typeface="Helvetica Neue"/>
              <a:buNone/>
            </a:pPr>
            <a:r>
              <a:rPr lang="en-GB" sz="3200">
                <a:solidFill>
                  <a:srgbClr val="79A12F"/>
                </a:solidFill>
                <a:latin typeface="Helvetica Neue"/>
                <a:ea typeface="Helvetica Neue"/>
                <a:cs typeface="Helvetica Neue"/>
                <a:sym typeface="Helvetica Neue"/>
              </a:rPr>
              <a:t>Barriers to recapitalisation</a:t>
            </a:r>
            <a:endParaRPr sz="3200" b="1">
              <a:solidFill>
                <a:srgbClr val="79A12F"/>
              </a:solidFill>
              <a:latin typeface="Helvetica Neue"/>
              <a:ea typeface="Helvetica Neue"/>
              <a:cs typeface="Helvetica Neue"/>
              <a:sym typeface="Helvetica Neue"/>
            </a:endParaRPr>
          </a:p>
        </p:txBody>
      </p:sp>
      <p:pic>
        <p:nvPicPr>
          <p:cNvPr id="212" name="Google Shape;212;p19"/>
          <p:cNvPicPr preferRelativeResize="0"/>
          <p:nvPr/>
        </p:nvPicPr>
        <p:blipFill rotWithShape="1">
          <a:blip r:embed="rId3">
            <a:alphaModFix/>
          </a:blip>
          <a:srcRect l="17531" t="18347" r="20034" b="16797"/>
          <a:stretch/>
        </p:blipFill>
        <p:spPr>
          <a:xfrm>
            <a:off x="2012048" y="147500"/>
            <a:ext cx="1025628" cy="794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EA489E-24C9-4694-919E-F31D08159255}"/>
              </a:ext>
            </a:extLst>
          </p:cNvPr>
          <p:cNvGraphicFramePr>
            <a:graphicFrameLocks noChangeAspect="1"/>
          </p:cNvGraphicFramePr>
          <p:nvPr>
            <p:custDataLst>
              <p:tags r:id="rId1"/>
            </p:custDataLst>
            <p:extLst>
              <p:ext uri="{D42A27DB-BD31-4B8C-83A1-F6EECF244321}">
                <p14:modId xmlns:p14="http://schemas.microsoft.com/office/powerpoint/2010/main" val="1987453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8" name="Google Shape;218;p20"/>
          <p:cNvSpPr/>
          <p:nvPr/>
        </p:nvSpPr>
        <p:spPr>
          <a:xfrm>
            <a:off x="11044475" y="6303700"/>
            <a:ext cx="825000" cy="46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0"/>
          <p:cNvSpPr txBox="1">
            <a:spLocks noGrp="1"/>
          </p:cNvSpPr>
          <p:nvPr>
            <p:ph type="body" idx="4294967295"/>
          </p:nvPr>
        </p:nvSpPr>
        <p:spPr>
          <a:xfrm>
            <a:off x="7352350" y="1699550"/>
            <a:ext cx="4285800" cy="4854300"/>
          </a:xfrm>
          <a:prstGeom prst="rect">
            <a:avLst/>
          </a:prstGeom>
          <a:noFill/>
          <a:ln>
            <a:noFill/>
          </a:ln>
        </p:spPr>
        <p:txBody>
          <a:bodyPr spcFirstLastPara="1" wrap="square" lIns="91425" tIns="90000" rIns="91425" bIns="91425" anchor="t" anchorCtr="0">
            <a:noAutofit/>
          </a:bodyPr>
          <a:lstStyle/>
          <a:p>
            <a:pPr marL="89999" lvl="0" indent="0" algn="l" rtl="0">
              <a:spcBef>
                <a:spcPts val="500"/>
              </a:spcBef>
              <a:spcAft>
                <a:spcPts val="500"/>
              </a:spcAft>
              <a:buNone/>
            </a:pPr>
            <a:r>
              <a:rPr lang="en-GB" sz="1800" b="1">
                <a:latin typeface="Arial"/>
                <a:ea typeface="Arial"/>
                <a:cs typeface="Arial"/>
                <a:sym typeface="Arial"/>
              </a:rPr>
              <a:t>Public sources</a:t>
            </a:r>
            <a:endParaRPr sz="1800" b="1">
              <a:latin typeface="Arial"/>
              <a:ea typeface="Arial"/>
              <a:cs typeface="Arial"/>
              <a:sym typeface="Arial"/>
            </a:endParaRPr>
          </a:p>
        </p:txBody>
      </p:sp>
      <p:sp>
        <p:nvSpPr>
          <p:cNvPr id="220" name="Google Shape;220;p20"/>
          <p:cNvSpPr txBox="1">
            <a:spLocks noGrp="1"/>
          </p:cNvSpPr>
          <p:nvPr>
            <p:ph type="body" idx="4294967295"/>
          </p:nvPr>
        </p:nvSpPr>
        <p:spPr>
          <a:xfrm>
            <a:off x="450750" y="1699550"/>
            <a:ext cx="6631200" cy="4854300"/>
          </a:xfrm>
          <a:prstGeom prst="rect">
            <a:avLst/>
          </a:prstGeom>
          <a:noFill/>
          <a:ln>
            <a:noFill/>
          </a:ln>
        </p:spPr>
        <p:txBody>
          <a:bodyPr spcFirstLastPara="1" wrap="square" lIns="91425" tIns="90000" rIns="91425" bIns="90000" anchor="t" anchorCtr="0">
            <a:noAutofit/>
          </a:bodyPr>
          <a:lstStyle/>
          <a:p>
            <a:pPr marL="89999" lvl="0" indent="0" algn="l" rtl="0">
              <a:spcBef>
                <a:spcPts val="500"/>
              </a:spcBef>
              <a:spcAft>
                <a:spcPts val="500"/>
              </a:spcAft>
              <a:buNone/>
            </a:pPr>
            <a:r>
              <a:rPr lang="en-GB" sz="1800" b="1" dirty="0">
                <a:latin typeface="Arial"/>
                <a:ea typeface="Arial"/>
                <a:cs typeface="Arial"/>
                <a:sym typeface="Arial"/>
              </a:rPr>
              <a:t>Private sources</a:t>
            </a:r>
            <a:endParaRPr sz="1800" b="1" dirty="0">
              <a:latin typeface="Arial"/>
              <a:ea typeface="Arial"/>
              <a:cs typeface="Arial"/>
              <a:sym typeface="Arial"/>
            </a:endParaRPr>
          </a:p>
        </p:txBody>
      </p:sp>
      <p:sp>
        <p:nvSpPr>
          <p:cNvPr id="221" name="Google Shape;221;p20"/>
          <p:cNvSpPr txBox="1"/>
          <p:nvPr/>
        </p:nvSpPr>
        <p:spPr>
          <a:xfrm>
            <a:off x="7462901" y="4767325"/>
            <a:ext cx="1834500" cy="738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800" b="1">
                <a:solidFill>
                  <a:schemeClr val="accent1"/>
                </a:solidFill>
              </a:rPr>
              <a:t>€26 billion</a:t>
            </a:r>
            <a:r>
              <a:rPr lang="en-GB" sz="1800" b="1">
                <a:solidFill>
                  <a:schemeClr val="dk2"/>
                </a:solidFill>
              </a:rPr>
              <a:t> </a:t>
            </a:r>
            <a:endParaRPr sz="1800" b="1">
              <a:solidFill>
                <a:schemeClr val="dk2"/>
              </a:solidFill>
            </a:endParaRPr>
          </a:p>
          <a:p>
            <a:pPr marL="0" lvl="0" indent="0" algn="r" rtl="0">
              <a:spcBef>
                <a:spcPts val="0"/>
              </a:spcBef>
              <a:spcAft>
                <a:spcPts val="0"/>
              </a:spcAft>
              <a:buNone/>
            </a:pPr>
            <a:r>
              <a:rPr lang="en-GB" sz="1800">
                <a:solidFill>
                  <a:schemeClr val="dk2"/>
                </a:solidFill>
              </a:rPr>
              <a:t>grant support</a:t>
            </a:r>
            <a:endParaRPr>
              <a:latin typeface="Cambria"/>
              <a:ea typeface="Cambria"/>
              <a:cs typeface="Cambria"/>
              <a:sym typeface="Cambria"/>
            </a:endParaRPr>
          </a:p>
        </p:txBody>
      </p:sp>
      <p:pic>
        <p:nvPicPr>
          <p:cNvPr id="222" name="Google Shape;222;p20"/>
          <p:cNvPicPr preferRelativeResize="0"/>
          <p:nvPr/>
        </p:nvPicPr>
        <p:blipFill>
          <a:blip r:embed="rId6">
            <a:alphaModFix/>
          </a:blip>
          <a:stretch>
            <a:fillRect/>
          </a:stretch>
        </p:blipFill>
        <p:spPr>
          <a:xfrm>
            <a:off x="9799853" y="5467350"/>
            <a:ext cx="1681047" cy="738900"/>
          </a:xfrm>
          <a:prstGeom prst="rect">
            <a:avLst/>
          </a:prstGeom>
          <a:noFill/>
          <a:ln>
            <a:noFill/>
          </a:ln>
        </p:spPr>
      </p:pic>
      <p:pic>
        <p:nvPicPr>
          <p:cNvPr id="223" name="Google Shape;223;p20"/>
          <p:cNvPicPr preferRelativeResize="0"/>
          <p:nvPr/>
        </p:nvPicPr>
        <p:blipFill>
          <a:blip r:embed="rId7">
            <a:alphaModFix/>
          </a:blip>
          <a:stretch>
            <a:fillRect/>
          </a:stretch>
        </p:blipFill>
        <p:spPr>
          <a:xfrm>
            <a:off x="9586251" y="3280011"/>
            <a:ext cx="1834500" cy="1050014"/>
          </a:xfrm>
          <a:prstGeom prst="rect">
            <a:avLst/>
          </a:prstGeom>
          <a:noFill/>
          <a:ln>
            <a:noFill/>
          </a:ln>
        </p:spPr>
      </p:pic>
      <p:pic>
        <p:nvPicPr>
          <p:cNvPr id="224" name="Google Shape;224;p20"/>
          <p:cNvPicPr preferRelativeResize="0"/>
          <p:nvPr/>
        </p:nvPicPr>
        <p:blipFill>
          <a:blip r:embed="rId8">
            <a:alphaModFix/>
          </a:blip>
          <a:stretch>
            <a:fillRect/>
          </a:stretch>
        </p:blipFill>
        <p:spPr>
          <a:xfrm>
            <a:off x="8294642" y="5491024"/>
            <a:ext cx="963884" cy="738900"/>
          </a:xfrm>
          <a:prstGeom prst="rect">
            <a:avLst/>
          </a:prstGeom>
          <a:noFill/>
          <a:ln>
            <a:noFill/>
          </a:ln>
        </p:spPr>
      </p:pic>
      <p:graphicFrame>
        <p:nvGraphicFramePr>
          <p:cNvPr id="225" name="Google Shape;225;p20"/>
          <p:cNvGraphicFramePr/>
          <p:nvPr/>
        </p:nvGraphicFramePr>
        <p:xfrm>
          <a:off x="702175" y="2271235"/>
          <a:ext cx="5908625" cy="4032475"/>
        </p:xfrm>
        <a:graphic>
          <a:graphicData uri="http://schemas.openxmlformats.org/drawingml/2006/table">
            <a:tbl>
              <a:tblPr>
                <a:noFill/>
                <a:tableStyleId>{679B090C-4AC9-4E52-97D8-31EB550A6FCE}</a:tableStyleId>
              </a:tblPr>
              <a:tblGrid>
                <a:gridCol w="2876025">
                  <a:extLst>
                    <a:ext uri="{9D8B030D-6E8A-4147-A177-3AD203B41FA5}">
                      <a16:colId xmlns:a16="http://schemas.microsoft.com/office/drawing/2014/main" val="20000"/>
                    </a:ext>
                  </a:extLst>
                </a:gridCol>
                <a:gridCol w="1943650">
                  <a:extLst>
                    <a:ext uri="{9D8B030D-6E8A-4147-A177-3AD203B41FA5}">
                      <a16:colId xmlns:a16="http://schemas.microsoft.com/office/drawing/2014/main" val="20001"/>
                    </a:ext>
                  </a:extLst>
                </a:gridCol>
                <a:gridCol w="1088950">
                  <a:extLst>
                    <a:ext uri="{9D8B030D-6E8A-4147-A177-3AD203B41FA5}">
                      <a16:colId xmlns:a16="http://schemas.microsoft.com/office/drawing/2014/main" val="20002"/>
                    </a:ext>
                  </a:extLst>
                </a:gridCol>
              </a:tblGrid>
              <a:tr h="353375">
                <a:tc gridSpan="3">
                  <a:txBody>
                    <a:bodyPr/>
                    <a:lstStyle/>
                    <a:p>
                      <a:pPr marL="0" lvl="0" indent="0" algn="l" rtl="0">
                        <a:spcBef>
                          <a:spcPts val="0"/>
                        </a:spcBef>
                        <a:spcAft>
                          <a:spcPts val="0"/>
                        </a:spcAft>
                        <a:buNone/>
                      </a:pPr>
                      <a:r>
                        <a:rPr lang="en-GB" b="1">
                          <a:solidFill>
                            <a:schemeClr val="dk2"/>
                          </a:solidFill>
                        </a:rPr>
                        <a:t>EU27 equity and hybrid issuance (€m)</a:t>
                      </a:r>
                      <a:endParaRPr b="1">
                        <a:solidFill>
                          <a:schemeClr val="dk2"/>
                        </a:solidFill>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8725">
                <a:tc>
                  <a:txBody>
                    <a:bodyPr/>
                    <a:lstStyle/>
                    <a:p>
                      <a:pPr marL="0" lvl="0" indent="0" algn="l" rtl="0">
                        <a:spcBef>
                          <a:spcPts val="0"/>
                        </a:spcBef>
                        <a:spcAft>
                          <a:spcPts val="0"/>
                        </a:spcAft>
                        <a:buNone/>
                      </a:pPr>
                      <a:r>
                        <a:rPr lang="en-GB">
                          <a:solidFill>
                            <a:srgbClr val="FFFFFF"/>
                          </a:solidFill>
                        </a:rPr>
                        <a:t>Instrument</a:t>
                      </a:r>
                      <a:endParaRPr>
                        <a:solidFill>
                          <a:srgbClr val="FFFFFF"/>
                        </a:solidFill>
                      </a:endParaRPr>
                    </a:p>
                  </a:txBody>
                  <a:tcPr marL="36000" marR="36000" marT="36000" marB="36000" anchor="ctr">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tc>
                  <a:txBody>
                    <a:bodyPr/>
                    <a:lstStyle/>
                    <a:p>
                      <a:pPr marL="0" lvl="0" indent="0" algn="r" rtl="0">
                        <a:spcBef>
                          <a:spcPts val="0"/>
                        </a:spcBef>
                        <a:spcAft>
                          <a:spcPts val="0"/>
                        </a:spcAft>
                        <a:buNone/>
                      </a:pPr>
                      <a:r>
                        <a:rPr lang="en-GB">
                          <a:solidFill>
                            <a:srgbClr val="FFFFFF"/>
                          </a:solidFill>
                        </a:rPr>
                        <a:t>2016-19 annual average</a:t>
                      </a:r>
                      <a:endParaRPr>
                        <a:solidFill>
                          <a:srgbClr val="FFFFFF"/>
                        </a:solidFill>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tc>
                  <a:txBody>
                    <a:bodyPr/>
                    <a:lstStyle/>
                    <a:p>
                      <a:pPr marL="0" lvl="0" indent="0" algn="r" rtl="0">
                        <a:spcBef>
                          <a:spcPts val="0"/>
                        </a:spcBef>
                        <a:spcAft>
                          <a:spcPts val="0"/>
                        </a:spcAft>
                        <a:buNone/>
                      </a:pPr>
                      <a:r>
                        <a:rPr lang="en-GB">
                          <a:solidFill>
                            <a:srgbClr val="FFFFFF"/>
                          </a:solidFill>
                        </a:rPr>
                        <a:t>2020</a:t>
                      </a:r>
                      <a:endParaRPr>
                        <a:solidFill>
                          <a:srgbClr val="FFFFFF"/>
                        </a:solidFill>
                      </a:endParaRPr>
                    </a:p>
                  </a:txBody>
                  <a:tcPr marL="36000" marR="36000" marT="36000" marB="36000" anchor="ctr">
                    <a:lnL w="9525" cap="flat" cmpd="sng">
                      <a:solidFill>
                        <a:srgbClr val="9E9E9E">
                          <a:alpha val="0"/>
                        </a:srgbClr>
                      </a:solidFill>
                      <a:prstDash val="solid"/>
                      <a:round/>
                      <a:headEnd type="none" w="sm" len="sm"/>
                      <a:tailEnd type="none" w="sm" len="sm"/>
                    </a:lnL>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53375">
                <a:tc>
                  <a:txBody>
                    <a:bodyPr/>
                    <a:lstStyle/>
                    <a:p>
                      <a:pPr marL="0" lvl="0" indent="0" algn="l" rtl="0">
                        <a:spcBef>
                          <a:spcPts val="0"/>
                        </a:spcBef>
                        <a:spcAft>
                          <a:spcPts val="0"/>
                        </a:spcAft>
                        <a:buNone/>
                      </a:pPr>
                      <a:r>
                        <a:rPr lang="en-GB"/>
                        <a:t>Listed common equity</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a:t>63,047</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a:t>77,354</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53375">
                <a:tc>
                  <a:txBody>
                    <a:bodyPr/>
                    <a:lstStyle/>
                    <a:p>
                      <a:pPr marL="0" lvl="0" indent="0" algn="l" rtl="0">
                        <a:spcBef>
                          <a:spcPts val="0"/>
                        </a:spcBef>
                        <a:spcAft>
                          <a:spcPts val="0"/>
                        </a:spcAft>
                        <a:buNone/>
                      </a:pPr>
                      <a:r>
                        <a:rPr lang="en-GB"/>
                        <a:t>Private equity and venture capital</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GB"/>
                        <a:t>17,367</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GB"/>
                        <a:t>16,418</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53375">
                <a:tc>
                  <a:txBody>
                    <a:bodyPr/>
                    <a:lstStyle/>
                    <a:p>
                      <a:pPr marL="0" lvl="0" indent="0" algn="l" rtl="0">
                        <a:spcBef>
                          <a:spcPts val="0"/>
                        </a:spcBef>
                        <a:spcAft>
                          <a:spcPts val="0"/>
                        </a:spcAft>
                        <a:buNone/>
                      </a:pPr>
                      <a:r>
                        <a:rPr lang="en-GB" b="1">
                          <a:solidFill>
                            <a:schemeClr val="accent1"/>
                          </a:solidFill>
                        </a:rPr>
                        <a:t>Total equity issuance</a:t>
                      </a:r>
                      <a:endParaRPr b="1">
                        <a:solidFill>
                          <a:schemeClr val="accent1"/>
                        </a:solidFill>
                      </a:endParaRPr>
                    </a:p>
                  </a:txBody>
                  <a:tcPr marL="36000" marR="36000" marT="36000" marB="3600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GB" b="1">
                          <a:solidFill>
                            <a:schemeClr val="accent1"/>
                          </a:solidFill>
                        </a:rPr>
                        <a:t>80,414</a:t>
                      </a:r>
                      <a:endParaRPr b="1">
                        <a:solidFill>
                          <a:schemeClr val="accent1"/>
                        </a:solidFill>
                      </a:endParaRPr>
                    </a:p>
                  </a:txBody>
                  <a:tcPr marL="36000" marR="36000" marT="36000" marB="3600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GB" b="1">
                          <a:solidFill>
                            <a:schemeClr val="accent1"/>
                          </a:solidFill>
                        </a:rPr>
                        <a:t>93,772</a:t>
                      </a:r>
                      <a:endParaRPr b="1">
                        <a:solidFill>
                          <a:schemeClr val="accent1"/>
                        </a:solidFill>
                      </a:endParaRPr>
                    </a:p>
                  </a:txBody>
                  <a:tcPr marL="36000" marR="36000" marT="36000" marB="3600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53375">
                <a:tc>
                  <a:txBody>
                    <a:bodyPr/>
                    <a:lstStyle/>
                    <a:p>
                      <a:pPr marL="0" lvl="0" indent="0" algn="l" rtl="0">
                        <a:spcBef>
                          <a:spcPts val="0"/>
                        </a:spcBef>
                        <a:spcAft>
                          <a:spcPts val="0"/>
                        </a:spcAft>
                        <a:buNone/>
                      </a:pPr>
                      <a:r>
                        <a:rPr lang="en-GB"/>
                        <a:t>Preferred equity</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a:t>5</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a:t>49</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353375">
                <a:tc>
                  <a:txBody>
                    <a:bodyPr/>
                    <a:lstStyle/>
                    <a:p>
                      <a:pPr marL="0" lvl="0" indent="0" algn="l" rtl="0">
                        <a:spcBef>
                          <a:spcPts val="0"/>
                        </a:spcBef>
                        <a:spcAft>
                          <a:spcPts val="0"/>
                        </a:spcAft>
                        <a:buNone/>
                      </a:pPr>
                      <a:r>
                        <a:rPr lang="en-GB"/>
                        <a:t>Profit participating shares and debt</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a:t>N/A</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a:t>N/A</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353375">
                <a:tc>
                  <a:txBody>
                    <a:bodyPr/>
                    <a:lstStyle/>
                    <a:p>
                      <a:pPr marL="0" lvl="0" indent="0" algn="l" rtl="0">
                        <a:spcBef>
                          <a:spcPts val="0"/>
                        </a:spcBef>
                        <a:spcAft>
                          <a:spcPts val="0"/>
                        </a:spcAft>
                        <a:buNone/>
                      </a:pPr>
                      <a:r>
                        <a:rPr lang="en-GB"/>
                        <a:t>Corporate subordinated debt</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a:t>18,039</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a:t>24,864</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53375">
                <a:tc>
                  <a:txBody>
                    <a:bodyPr/>
                    <a:lstStyle/>
                    <a:p>
                      <a:pPr marL="0" lvl="0" indent="0" algn="l" rtl="0">
                        <a:spcBef>
                          <a:spcPts val="0"/>
                        </a:spcBef>
                        <a:spcAft>
                          <a:spcPts val="0"/>
                        </a:spcAft>
                        <a:buNone/>
                      </a:pPr>
                      <a:r>
                        <a:rPr lang="en-GB"/>
                        <a:t>Convertible bonds</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a:t>9,533</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r>
                        <a:rPr lang="en-GB"/>
                        <a:t>20,043</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r h="353375">
                <a:tc>
                  <a:txBody>
                    <a:bodyPr/>
                    <a:lstStyle/>
                    <a:p>
                      <a:pPr marL="0" lvl="0" indent="0" algn="l" rtl="0">
                        <a:spcBef>
                          <a:spcPts val="0"/>
                        </a:spcBef>
                        <a:spcAft>
                          <a:spcPts val="0"/>
                        </a:spcAft>
                        <a:buNone/>
                      </a:pPr>
                      <a:r>
                        <a:rPr lang="en-GB"/>
                        <a:t>Payment-in-kind (PIK) bonds</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GB"/>
                        <a:t>9,717</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GB"/>
                        <a:t>11,997</a:t>
                      </a:r>
                      <a:endParaRPr/>
                    </a:p>
                  </a:txBody>
                  <a:tcPr marL="36000" marR="36000" marT="36000" marB="360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9"/>
                  </a:ext>
                </a:extLst>
              </a:tr>
              <a:tr h="353375">
                <a:tc>
                  <a:txBody>
                    <a:bodyPr/>
                    <a:lstStyle/>
                    <a:p>
                      <a:pPr marL="0" lvl="0" indent="0" algn="l" rtl="0">
                        <a:spcBef>
                          <a:spcPts val="0"/>
                        </a:spcBef>
                        <a:spcAft>
                          <a:spcPts val="0"/>
                        </a:spcAft>
                        <a:buNone/>
                      </a:pPr>
                      <a:r>
                        <a:rPr lang="en-GB" b="1">
                          <a:solidFill>
                            <a:schemeClr val="accent1"/>
                          </a:solidFill>
                        </a:rPr>
                        <a:t>Total hybrid issuance</a:t>
                      </a:r>
                      <a:endParaRPr b="1">
                        <a:solidFill>
                          <a:schemeClr val="accent1"/>
                        </a:solidFill>
                      </a:endParaRPr>
                    </a:p>
                  </a:txBody>
                  <a:tcPr marL="36000" marR="36000" marT="36000" marB="3600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GB" b="1">
                          <a:solidFill>
                            <a:schemeClr val="accent1"/>
                          </a:solidFill>
                        </a:rPr>
                        <a:t>37,294</a:t>
                      </a:r>
                      <a:endParaRPr b="1">
                        <a:solidFill>
                          <a:schemeClr val="accent1"/>
                        </a:solidFill>
                      </a:endParaRPr>
                    </a:p>
                  </a:txBody>
                  <a:tcPr marL="36000" marR="36000" marT="36000" marB="3600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GB" b="1">
                          <a:solidFill>
                            <a:schemeClr val="accent1"/>
                          </a:solidFill>
                        </a:rPr>
                        <a:t>56,953</a:t>
                      </a:r>
                      <a:endParaRPr b="1">
                        <a:solidFill>
                          <a:schemeClr val="accent1"/>
                        </a:solidFill>
                      </a:endParaRPr>
                    </a:p>
                  </a:txBody>
                  <a:tcPr marL="36000" marR="36000" marT="36000" marB="3600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26" name="Google Shape;226;p20"/>
          <p:cNvSpPr txBox="1"/>
          <p:nvPr/>
        </p:nvSpPr>
        <p:spPr>
          <a:xfrm>
            <a:off x="7234300" y="2281200"/>
            <a:ext cx="4285800" cy="1015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800" b="1">
                <a:solidFill>
                  <a:schemeClr val="accent1"/>
                </a:solidFill>
              </a:rPr>
              <a:t>€25 billion </a:t>
            </a:r>
            <a:endParaRPr sz="1800" b="1">
              <a:solidFill>
                <a:schemeClr val="accent1"/>
              </a:solidFill>
            </a:endParaRPr>
          </a:p>
          <a:p>
            <a:pPr marL="0" lvl="0" indent="0" algn="r" rtl="0">
              <a:spcBef>
                <a:spcPts val="0"/>
              </a:spcBef>
              <a:spcAft>
                <a:spcPts val="0"/>
              </a:spcAft>
              <a:buNone/>
            </a:pPr>
            <a:r>
              <a:rPr lang="en-GB" sz="1800">
                <a:solidFill>
                  <a:schemeClr val="dk2"/>
                </a:solidFill>
              </a:rPr>
              <a:t>directed at SMEs in debt, </a:t>
            </a:r>
            <a:endParaRPr sz="1800">
              <a:solidFill>
                <a:schemeClr val="dk2"/>
              </a:solidFill>
            </a:endParaRPr>
          </a:p>
          <a:p>
            <a:pPr marL="0" lvl="0" indent="0" algn="r" rtl="0">
              <a:spcBef>
                <a:spcPts val="0"/>
              </a:spcBef>
              <a:spcAft>
                <a:spcPts val="0"/>
              </a:spcAft>
              <a:buClr>
                <a:schemeClr val="dk1"/>
              </a:buClr>
              <a:buSzPts val="1100"/>
              <a:buFont typeface="Arial"/>
              <a:buNone/>
            </a:pPr>
            <a:r>
              <a:rPr lang="en-GB" sz="1800">
                <a:solidFill>
                  <a:schemeClr val="dk2"/>
                </a:solidFill>
              </a:rPr>
              <a:t>quasi-equity or guarantees</a:t>
            </a:r>
            <a:endParaRPr/>
          </a:p>
        </p:txBody>
      </p:sp>
      <p:sp>
        <p:nvSpPr>
          <p:cNvPr id="227" name="Google Shape;227;p20"/>
          <p:cNvSpPr txBox="1">
            <a:spLocks noGrp="1"/>
          </p:cNvSpPr>
          <p:nvPr>
            <p:ph type="title"/>
          </p:nvPr>
        </p:nvSpPr>
        <p:spPr>
          <a:xfrm>
            <a:off x="540075" y="1122000"/>
            <a:ext cx="11056200" cy="566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3200" dirty="0">
                <a:latin typeface="Helvetica Neue" panose="020B0604020202020204" charset="0"/>
              </a:rPr>
              <a:t>Funding available to support recapitalisation</a:t>
            </a:r>
            <a:endParaRPr sz="3200" dirty="0">
              <a:solidFill>
                <a:srgbClr val="79A12F"/>
              </a:solidFill>
              <a:latin typeface="Helvetica Neue" panose="020B0604020202020204" charset="0"/>
              <a:ea typeface="Helvetica Neue"/>
              <a:cs typeface="Helvetica Neue"/>
              <a:sym typeface="Helvetica Neue"/>
            </a:endParaRPr>
          </a:p>
        </p:txBody>
      </p:sp>
      <p:pic>
        <p:nvPicPr>
          <p:cNvPr id="228" name="Google Shape;228;p20"/>
          <p:cNvPicPr preferRelativeResize="0"/>
          <p:nvPr/>
        </p:nvPicPr>
        <p:blipFill rotWithShape="1">
          <a:blip r:embed="rId9">
            <a:alphaModFix/>
          </a:blip>
          <a:srcRect l="17531" t="18347" r="20034" b="16797"/>
          <a:stretch/>
        </p:blipFill>
        <p:spPr>
          <a:xfrm>
            <a:off x="2012048" y="147500"/>
            <a:ext cx="1025628" cy="794399"/>
          </a:xfrm>
          <a:prstGeom prst="rect">
            <a:avLst/>
          </a:prstGeom>
          <a:noFill/>
          <a:ln>
            <a:noFill/>
          </a:ln>
        </p:spPr>
      </p:pic>
      <p:sp>
        <p:nvSpPr>
          <p:cNvPr id="229" name="Google Shape;229;p20"/>
          <p:cNvSpPr txBox="1"/>
          <p:nvPr/>
        </p:nvSpPr>
        <p:spPr>
          <a:xfrm>
            <a:off x="8828250" y="4508700"/>
            <a:ext cx="2691600" cy="1015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800" b="1">
                <a:solidFill>
                  <a:schemeClr val="accent1"/>
                </a:solidFill>
              </a:rPr>
              <a:t>€672.5 billion </a:t>
            </a:r>
            <a:endParaRPr sz="1800" b="1">
              <a:solidFill>
                <a:schemeClr val="accent1"/>
              </a:solidFill>
            </a:endParaRPr>
          </a:p>
          <a:p>
            <a:pPr marL="0" lvl="0" indent="0" algn="r" rtl="0">
              <a:spcBef>
                <a:spcPts val="0"/>
              </a:spcBef>
              <a:spcAft>
                <a:spcPts val="0"/>
              </a:spcAft>
              <a:buNone/>
            </a:pPr>
            <a:r>
              <a:rPr lang="en-GB" sz="1800">
                <a:solidFill>
                  <a:schemeClr val="dk2"/>
                </a:solidFill>
              </a:rPr>
              <a:t>RRF</a:t>
            </a:r>
            <a:r>
              <a:rPr lang="en-GB" sz="1800" b="1">
                <a:solidFill>
                  <a:schemeClr val="accent1"/>
                </a:solidFill>
              </a:rPr>
              <a:t> </a:t>
            </a:r>
            <a:r>
              <a:rPr lang="en-GB" sz="1800">
                <a:solidFill>
                  <a:schemeClr val="dk2"/>
                </a:solidFill>
              </a:rPr>
              <a:t>grant and loan support </a:t>
            </a:r>
            <a:endParaRPr>
              <a:latin typeface="Cambria"/>
              <a:ea typeface="Cambria"/>
              <a:cs typeface="Cambria"/>
              <a:sym typeface="Cambria"/>
            </a:endParaRPr>
          </a:p>
        </p:txBody>
      </p:sp>
      <p:cxnSp>
        <p:nvCxnSpPr>
          <p:cNvPr id="230" name="Google Shape;230;p20"/>
          <p:cNvCxnSpPr/>
          <p:nvPr/>
        </p:nvCxnSpPr>
        <p:spPr>
          <a:xfrm rot="10800000" flipH="1">
            <a:off x="577950" y="2180275"/>
            <a:ext cx="6236700" cy="11100"/>
          </a:xfrm>
          <a:prstGeom prst="straightConnector1">
            <a:avLst/>
          </a:prstGeom>
          <a:noFill/>
          <a:ln w="28575" cap="flat" cmpd="sng">
            <a:solidFill>
              <a:schemeClr val="dk2"/>
            </a:solidFill>
            <a:prstDash val="solid"/>
            <a:round/>
            <a:headEnd type="none" w="med" len="med"/>
            <a:tailEnd type="none" w="med" len="med"/>
          </a:ln>
        </p:spPr>
      </p:cxnSp>
      <p:cxnSp>
        <p:nvCxnSpPr>
          <p:cNvPr id="231" name="Google Shape;231;p20"/>
          <p:cNvCxnSpPr/>
          <p:nvPr/>
        </p:nvCxnSpPr>
        <p:spPr>
          <a:xfrm rot="10800000" flipH="1">
            <a:off x="7385150" y="2180250"/>
            <a:ext cx="4079100" cy="6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AF820C-FE97-412F-8B57-1A5D0AE31617}"/>
              </a:ext>
            </a:extLst>
          </p:cNvPr>
          <p:cNvGraphicFramePr>
            <a:graphicFrameLocks noChangeAspect="1"/>
          </p:cNvGraphicFramePr>
          <p:nvPr>
            <p:custDataLst>
              <p:tags r:id="rId1"/>
            </p:custDataLst>
            <p:extLst>
              <p:ext uri="{D42A27DB-BD31-4B8C-83A1-F6EECF244321}">
                <p14:modId xmlns:p14="http://schemas.microsoft.com/office/powerpoint/2010/main" val="3543900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7" name="Google Shape;237;p21"/>
          <p:cNvSpPr txBox="1">
            <a:spLocks noGrp="1"/>
          </p:cNvSpPr>
          <p:nvPr>
            <p:ph type="title"/>
          </p:nvPr>
        </p:nvSpPr>
        <p:spPr>
          <a:xfrm>
            <a:off x="540075" y="1122000"/>
            <a:ext cx="11056200" cy="70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3200" dirty="0">
                <a:latin typeface="Helvetica Neue" panose="020B0604020202020204" charset="0"/>
              </a:rPr>
              <a:t>Our recommendations</a:t>
            </a:r>
            <a:endParaRPr sz="3200" dirty="0">
              <a:latin typeface="Helvetica Neue" panose="020B0604020202020204" charset="0"/>
            </a:endParaRPr>
          </a:p>
          <a:p>
            <a:pPr marL="0" lvl="0" indent="0" algn="l" rtl="0">
              <a:lnSpc>
                <a:spcPct val="90000"/>
              </a:lnSpc>
              <a:spcBef>
                <a:spcPts val="0"/>
              </a:spcBef>
              <a:spcAft>
                <a:spcPts val="0"/>
              </a:spcAft>
              <a:buClr>
                <a:srgbClr val="79A12F"/>
              </a:buClr>
              <a:buSzPts val="3200"/>
              <a:buFont typeface="Helvetica Neue"/>
              <a:buNone/>
            </a:pPr>
            <a:endParaRPr sz="3200" dirty="0">
              <a:solidFill>
                <a:srgbClr val="79A12F"/>
              </a:solidFill>
              <a:latin typeface="Helvetica Neue"/>
              <a:ea typeface="Helvetica Neue"/>
              <a:cs typeface="Helvetica Neue"/>
              <a:sym typeface="Helvetica Neue"/>
            </a:endParaRPr>
          </a:p>
        </p:txBody>
      </p:sp>
      <p:sp>
        <p:nvSpPr>
          <p:cNvPr id="238" name="Google Shape;238;p21"/>
          <p:cNvSpPr txBox="1"/>
          <p:nvPr/>
        </p:nvSpPr>
        <p:spPr>
          <a:xfrm>
            <a:off x="329500" y="2262875"/>
            <a:ext cx="6234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0">
                <a:solidFill>
                  <a:schemeClr val="lt2"/>
                </a:solidFill>
                <a:latin typeface="Cambria"/>
                <a:ea typeface="Cambria"/>
                <a:cs typeface="Cambria"/>
                <a:sym typeface="Cambria"/>
              </a:rPr>
              <a:t>1</a:t>
            </a:r>
            <a:endParaRPr sz="7500">
              <a:solidFill>
                <a:schemeClr val="lt2"/>
              </a:solidFill>
              <a:latin typeface="Cambria"/>
              <a:ea typeface="Cambria"/>
              <a:cs typeface="Cambria"/>
              <a:sym typeface="Cambria"/>
            </a:endParaRPr>
          </a:p>
        </p:txBody>
      </p:sp>
      <p:sp>
        <p:nvSpPr>
          <p:cNvPr id="239" name="Google Shape;239;p21"/>
          <p:cNvSpPr txBox="1">
            <a:spLocks noGrp="1"/>
          </p:cNvSpPr>
          <p:nvPr>
            <p:ph type="sldNum" idx="12"/>
          </p:nvPr>
        </p:nvSpPr>
        <p:spPr>
          <a:xfrm>
            <a:off x="11520000" y="6408000"/>
            <a:ext cx="180000" cy="252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
        <p:nvSpPr>
          <p:cNvPr id="240" name="Google Shape;240;p21"/>
          <p:cNvSpPr>
            <a:spLocks noGrp="1"/>
          </p:cNvSpPr>
          <p:nvPr>
            <p:ph type="pic" idx="5"/>
          </p:nvPr>
        </p:nvSpPr>
        <p:spPr>
          <a:xfrm>
            <a:off x="540000" y="3429075"/>
            <a:ext cx="2624700" cy="27081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Clr>
                <a:schemeClr val="dk1"/>
              </a:buClr>
              <a:buSzPts val="1400"/>
              <a:buChar char="●"/>
            </a:pPr>
            <a:r>
              <a:rPr lang="en-GB" sz="1400" b="1">
                <a:solidFill>
                  <a:schemeClr val="accent1"/>
                </a:solidFill>
                <a:latin typeface="Arial"/>
                <a:ea typeface="Arial"/>
                <a:cs typeface="Arial"/>
                <a:sym typeface="Arial"/>
              </a:rPr>
              <a:t>COVID-19 preference share</a:t>
            </a:r>
            <a:endParaRPr sz="1400" b="1">
              <a:solidFill>
                <a:schemeClr val="accent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Cash flow certainty with low fixed basis preferred dividend</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Increasing profit-sharing element </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Could appeal to </a:t>
            </a:r>
            <a:r>
              <a:rPr lang="en-GB" sz="1400" b="1">
                <a:solidFill>
                  <a:schemeClr val="accent1"/>
                </a:solidFill>
                <a:latin typeface="Arial"/>
                <a:ea typeface="Arial"/>
                <a:cs typeface="Arial"/>
                <a:sym typeface="Arial"/>
              </a:rPr>
              <a:t>institutional investors </a:t>
            </a:r>
            <a:r>
              <a:rPr lang="en-GB" sz="1400">
                <a:solidFill>
                  <a:schemeClr val="dk1"/>
                </a:solidFill>
                <a:latin typeface="Arial"/>
                <a:ea typeface="Arial"/>
                <a:cs typeface="Arial"/>
                <a:sym typeface="Arial"/>
              </a:rPr>
              <a:t>seeking debt-type risk profiles with better returns</a:t>
            </a:r>
            <a:endParaRPr sz="1400">
              <a:latin typeface="Arial"/>
              <a:ea typeface="Arial"/>
              <a:cs typeface="Arial"/>
              <a:sym typeface="Arial"/>
            </a:endParaRPr>
          </a:p>
        </p:txBody>
      </p:sp>
      <p:sp>
        <p:nvSpPr>
          <p:cNvPr id="241" name="Google Shape;241;p21"/>
          <p:cNvSpPr txBox="1">
            <a:spLocks noGrp="1"/>
          </p:cNvSpPr>
          <p:nvPr>
            <p:ph type="body" idx="4"/>
          </p:nvPr>
        </p:nvSpPr>
        <p:spPr>
          <a:xfrm>
            <a:off x="952900" y="2500225"/>
            <a:ext cx="2211900" cy="505200"/>
          </a:xfrm>
          <a:prstGeom prst="rect">
            <a:avLst/>
          </a:prstGeom>
        </p:spPr>
        <p:txBody>
          <a:bodyPr spcFirstLastPara="1" wrap="square" lIns="0" tIns="0" rIns="0" bIns="0" anchor="t" anchorCtr="0">
            <a:noAutofit/>
          </a:bodyPr>
          <a:lstStyle/>
          <a:p>
            <a:pPr marL="0" lvl="0" indent="0" algn="l" rtl="0">
              <a:spcBef>
                <a:spcPts val="500"/>
              </a:spcBef>
              <a:spcAft>
                <a:spcPts val="500"/>
              </a:spcAft>
              <a:buNone/>
            </a:pPr>
            <a:r>
              <a:rPr lang="en-GB" sz="1800"/>
              <a:t>Develop common recapitalisation instrument</a:t>
            </a:r>
            <a:endParaRPr sz="1800"/>
          </a:p>
        </p:txBody>
      </p:sp>
      <p:sp>
        <p:nvSpPr>
          <p:cNvPr id="242" name="Google Shape;242;p21"/>
          <p:cNvSpPr/>
          <p:nvPr/>
        </p:nvSpPr>
        <p:spPr>
          <a:xfrm>
            <a:off x="139000" y="6253000"/>
            <a:ext cx="1021800" cy="40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1"/>
          <p:cNvSpPr/>
          <p:nvPr/>
        </p:nvSpPr>
        <p:spPr>
          <a:xfrm>
            <a:off x="10976700" y="6346575"/>
            <a:ext cx="1021800" cy="40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1"/>
          <p:cNvSpPr txBox="1">
            <a:spLocks noGrp="1"/>
          </p:cNvSpPr>
          <p:nvPr>
            <p:ph type="body" idx="1"/>
          </p:nvPr>
        </p:nvSpPr>
        <p:spPr>
          <a:xfrm>
            <a:off x="0" y="1691400"/>
            <a:ext cx="12192000" cy="702000"/>
          </a:xfrm>
          <a:prstGeom prst="rect">
            <a:avLst/>
          </a:prstGeom>
          <a:noFill/>
        </p:spPr>
        <p:txBody>
          <a:bodyPr spcFirstLastPara="1" wrap="square" lIns="468000" tIns="90000" rIns="468000" bIns="91425" anchor="ctr" anchorCtr="0">
            <a:noAutofit/>
          </a:bodyPr>
          <a:lstStyle/>
          <a:p>
            <a:pPr marL="0" lvl="0" indent="0" algn="l" rtl="0">
              <a:spcBef>
                <a:spcPts val="0"/>
              </a:spcBef>
              <a:spcAft>
                <a:spcPts val="0"/>
              </a:spcAft>
              <a:buNone/>
            </a:pPr>
            <a:r>
              <a:rPr lang="en-GB" b="1">
                <a:solidFill>
                  <a:schemeClr val="dk2"/>
                </a:solidFill>
              </a:rPr>
              <a:t>We have developed an 8-step solution roadmap, in which policymakers and the private sector each have a role to play.</a:t>
            </a:r>
            <a:endParaRPr b="1">
              <a:solidFill>
                <a:schemeClr val="dk2"/>
              </a:solidFill>
            </a:endParaRPr>
          </a:p>
        </p:txBody>
      </p:sp>
      <p:pic>
        <p:nvPicPr>
          <p:cNvPr id="245" name="Google Shape;245;p21"/>
          <p:cNvPicPr preferRelativeResize="0"/>
          <p:nvPr/>
        </p:nvPicPr>
        <p:blipFill rotWithShape="1">
          <a:blip r:embed="rId6">
            <a:alphaModFix/>
          </a:blip>
          <a:srcRect l="17531" t="18347" r="20034" b="16797"/>
          <a:stretch/>
        </p:blipFill>
        <p:spPr>
          <a:xfrm>
            <a:off x="2012048" y="147500"/>
            <a:ext cx="1025628" cy="794399"/>
          </a:xfrm>
          <a:prstGeom prst="rect">
            <a:avLst/>
          </a:prstGeom>
          <a:noFill/>
          <a:ln>
            <a:noFill/>
          </a:ln>
        </p:spPr>
      </p:pic>
      <p:sp>
        <p:nvSpPr>
          <p:cNvPr id="246" name="Google Shape;246;p21"/>
          <p:cNvSpPr txBox="1"/>
          <p:nvPr/>
        </p:nvSpPr>
        <p:spPr>
          <a:xfrm>
            <a:off x="3164700" y="2262875"/>
            <a:ext cx="6234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0">
                <a:solidFill>
                  <a:schemeClr val="lt2"/>
                </a:solidFill>
                <a:latin typeface="Cambria"/>
                <a:ea typeface="Cambria"/>
                <a:cs typeface="Cambria"/>
                <a:sym typeface="Cambria"/>
              </a:rPr>
              <a:t>2</a:t>
            </a:r>
            <a:endParaRPr sz="7500">
              <a:solidFill>
                <a:schemeClr val="lt2"/>
              </a:solidFill>
              <a:latin typeface="Cambria"/>
              <a:ea typeface="Cambria"/>
              <a:cs typeface="Cambria"/>
              <a:sym typeface="Cambria"/>
            </a:endParaRPr>
          </a:p>
        </p:txBody>
      </p:sp>
      <p:sp>
        <p:nvSpPr>
          <p:cNvPr id="247" name="Google Shape;247;p21"/>
          <p:cNvSpPr>
            <a:spLocks noGrp="1"/>
          </p:cNvSpPr>
          <p:nvPr>
            <p:ph type="pic" idx="5"/>
          </p:nvPr>
        </p:nvSpPr>
        <p:spPr>
          <a:xfrm>
            <a:off x="3375200" y="3429075"/>
            <a:ext cx="2624700" cy="27081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Individual schemes </a:t>
            </a:r>
            <a:r>
              <a:rPr lang="en-GB" sz="1400" b="1">
                <a:solidFill>
                  <a:schemeClr val="accent1"/>
                </a:solidFill>
                <a:latin typeface="Arial"/>
                <a:ea typeface="Arial"/>
                <a:cs typeface="Arial"/>
                <a:sym typeface="Arial"/>
              </a:rPr>
              <a:t>lack necessary capacity</a:t>
            </a:r>
            <a:r>
              <a:rPr lang="en-GB" sz="1400">
                <a:solidFill>
                  <a:schemeClr val="dk1"/>
                </a:solidFill>
                <a:latin typeface="Arial"/>
                <a:ea typeface="Arial"/>
                <a:cs typeface="Arial"/>
                <a:sym typeface="Arial"/>
              </a:rPr>
              <a:t> to address recapitalisation across the EU</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Opportunities to scale up the EIF’s European Guarantee Fund, InvestEU fund, AXA’s CAPZA and others</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b="1">
                <a:solidFill>
                  <a:schemeClr val="accent1"/>
                </a:solidFill>
                <a:latin typeface="Arial"/>
                <a:ea typeface="Arial"/>
                <a:cs typeface="Arial"/>
                <a:sym typeface="Arial"/>
              </a:rPr>
              <a:t>Replicate existing initiatives</a:t>
            </a:r>
            <a:r>
              <a:rPr lang="en-GB" sz="1400">
                <a:solidFill>
                  <a:schemeClr val="dk1"/>
                </a:solidFill>
                <a:latin typeface="Arial"/>
                <a:ea typeface="Arial"/>
                <a:cs typeface="Arial"/>
                <a:sym typeface="Arial"/>
              </a:rPr>
              <a:t> at member state level</a:t>
            </a:r>
            <a:endParaRPr sz="1400" b="1">
              <a:solidFill>
                <a:schemeClr val="accent1"/>
              </a:solidFill>
              <a:latin typeface="Arial"/>
              <a:ea typeface="Arial"/>
              <a:cs typeface="Arial"/>
              <a:sym typeface="Arial"/>
            </a:endParaRPr>
          </a:p>
        </p:txBody>
      </p:sp>
      <p:sp>
        <p:nvSpPr>
          <p:cNvPr id="248" name="Google Shape;248;p21"/>
          <p:cNvSpPr txBox="1">
            <a:spLocks noGrp="1"/>
          </p:cNvSpPr>
          <p:nvPr>
            <p:ph type="body" idx="4"/>
          </p:nvPr>
        </p:nvSpPr>
        <p:spPr>
          <a:xfrm>
            <a:off x="3788100" y="2500225"/>
            <a:ext cx="2211900" cy="505200"/>
          </a:xfrm>
          <a:prstGeom prst="rect">
            <a:avLst/>
          </a:prstGeom>
        </p:spPr>
        <p:txBody>
          <a:bodyPr spcFirstLastPara="1" wrap="square" lIns="0" tIns="0" rIns="0" bIns="0" anchor="t" anchorCtr="0">
            <a:noAutofit/>
          </a:bodyPr>
          <a:lstStyle/>
          <a:p>
            <a:pPr marL="0" lvl="0" indent="0" algn="l" rtl="0">
              <a:spcBef>
                <a:spcPts val="500"/>
              </a:spcBef>
              <a:spcAft>
                <a:spcPts val="500"/>
              </a:spcAft>
              <a:buNone/>
            </a:pPr>
            <a:r>
              <a:rPr lang="en-GB" sz="1800"/>
              <a:t>Scale up existing EU or member state schemes</a:t>
            </a:r>
            <a:endParaRPr sz="1800"/>
          </a:p>
        </p:txBody>
      </p:sp>
      <p:sp>
        <p:nvSpPr>
          <p:cNvPr id="249" name="Google Shape;249;p21"/>
          <p:cNvSpPr txBox="1"/>
          <p:nvPr/>
        </p:nvSpPr>
        <p:spPr>
          <a:xfrm>
            <a:off x="6096000" y="2262863"/>
            <a:ext cx="6234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0">
                <a:solidFill>
                  <a:schemeClr val="lt2"/>
                </a:solidFill>
                <a:latin typeface="Cambria"/>
                <a:ea typeface="Cambria"/>
                <a:cs typeface="Cambria"/>
                <a:sym typeface="Cambria"/>
              </a:rPr>
              <a:t>3</a:t>
            </a:r>
            <a:endParaRPr sz="7500">
              <a:solidFill>
                <a:schemeClr val="lt2"/>
              </a:solidFill>
              <a:latin typeface="Cambria"/>
              <a:ea typeface="Cambria"/>
              <a:cs typeface="Cambria"/>
              <a:sym typeface="Cambria"/>
            </a:endParaRPr>
          </a:p>
        </p:txBody>
      </p:sp>
      <p:sp>
        <p:nvSpPr>
          <p:cNvPr id="250" name="Google Shape;250;p21"/>
          <p:cNvSpPr txBox="1">
            <a:spLocks noGrp="1"/>
          </p:cNvSpPr>
          <p:nvPr>
            <p:ph type="body" idx="4"/>
          </p:nvPr>
        </p:nvSpPr>
        <p:spPr>
          <a:xfrm>
            <a:off x="6719400" y="2500213"/>
            <a:ext cx="2211900" cy="505200"/>
          </a:xfrm>
          <a:prstGeom prst="rect">
            <a:avLst/>
          </a:prstGeom>
        </p:spPr>
        <p:txBody>
          <a:bodyPr spcFirstLastPara="1" wrap="square" lIns="0" tIns="0" rIns="0" bIns="0" anchor="t" anchorCtr="0">
            <a:noAutofit/>
          </a:bodyPr>
          <a:lstStyle/>
          <a:p>
            <a:pPr marL="0" lvl="0" indent="0" algn="l" rtl="0">
              <a:spcBef>
                <a:spcPts val="500"/>
              </a:spcBef>
              <a:spcAft>
                <a:spcPts val="500"/>
              </a:spcAft>
              <a:buClr>
                <a:schemeClr val="dk1"/>
              </a:buClr>
              <a:buSzPts val="1100"/>
              <a:buFont typeface="Arial"/>
              <a:buNone/>
            </a:pPr>
            <a:r>
              <a:rPr lang="en-GB" sz="1800"/>
              <a:t>Develop public-private working groups</a:t>
            </a:r>
            <a:endParaRPr sz="1800"/>
          </a:p>
        </p:txBody>
      </p:sp>
      <p:sp>
        <p:nvSpPr>
          <p:cNvPr id="251" name="Google Shape;251;p21"/>
          <p:cNvSpPr txBox="1"/>
          <p:nvPr/>
        </p:nvSpPr>
        <p:spPr>
          <a:xfrm>
            <a:off x="8931200" y="2262863"/>
            <a:ext cx="6234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0">
                <a:solidFill>
                  <a:schemeClr val="lt2"/>
                </a:solidFill>
                <a:latin typeface="Cambria"/>
                <a:ea typeface="Cambria"/>
                <a:cs typeface="Cambria"/>
                <a:sym typeface="Cambria"/>
              </a:rPr>
              <a:t>4</a:t>
            </a:r>
            <a:endParaRPr sz="7500">
              <a:solidFill>
                <a:schemeClr val="lt2"/>
              </a:solidFill>
              <a:latin typeface="Cambria"/>
              <a:ea typeface="Cambria"/>
              <a:cs typeface="Cambria"/>
              <a:sym typeface="Cambria"/>
            </a:endParaRPr>
          </a:p>
        </p:txBody>
      </p:sp>
      <p:sp>
        <p:nvSpPr>
          <p:cNvPr id="252" name="Google Shape;252;p21"/>
          <p:cNvSpPr txBox="1">
            <a:spLocks noGrp="1"/>
          </p:cNvSpPr>
          <p:nvPr>
            <p:ph type="body" idx="4"/>
          </p:nvPr>
        </p:nvSpPr>
        <p:spPr>
          <a:xfrm>
            <a:off x="9554600" y="2500213"/>
            <a:ext cx="2211900" cy="505200"/>
          </a:xfrm>
          <a:prstGeom prst="rect">
            <a:avLst/>
          </a:prstGeom>
        </p:spPr>
        <p:txBody>
          <a:bodyPr spcFirstLastPara="1" wrap="square" lIns="0" tIns="0" rIns="0" bIns="0" anchor="t" anchorCtr="0">
            <a:noAutofit/>
          </a:bodyPr>
          <a:lstStyle/>
          <a:p>
            <a:pPr marL="0" lvl="0" indent="0" algn="l" rtl="0">
              <a:spcBef>
                <a:spcPts val="500"/>
              </a:spcBef>
              <a:spcAft>
                <a:spcPts val="500"/>
              </a:spcAft>
              <a:buNone/>
            </a:pPr>
            <a:r>
              <a:rPr lang="en-GB" sz="1800"/>
              <a:t>Develop public-private EU investment fund</a:t>
            </a:r>
            <a:endParaRPr sz="1800"/>
          </a:p>
        </p:txBody>
      </p:sp>
      <p:sp>
        <p:nvSpPr>
          <p:cNvPr id="253" name="Google Shape;253;p21"/>
          <p:cNvSpPr>
            <a:spLocks noGrp="1"/>
          </p:cNvSpPr>
          <p:nvPr>
            <p:ph type="pic" idx="5"/>
          </p:nvPr>
        </p:nvSpPr>
        <p:spPr>
          <a:xfrm>
            <a:off x="6306500" y="3429063"/>
            <a:ext cx="2624700" cy="27081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Clr>
                <a:schemeClr val="dk1"/>
              </a:buClr>
              <a:buSzPts val="1400"/>
              <a:buChar char="●"/>
            </a:pPr>
            <a:r>
              <a:rPr lang="en-GB" sz="1400" b="1">
                <a:solidFill>
                  <a:schemeClr val="accent1"/>
                </a:solidFill>
                <a:latin typeface="Arial"/>
                <a:ea typeface="Arial"/>
                <a:cs typeface="Arial"/>
                <a:sym typeface="Arial"/>
              </a:rPr>
              <a:t>National equity recapitalisation forums</a:t>
            </a:r>
            <a:r>
              <a:rPr lang="en-GB" sz="1400">
                <a:solidFill>
                  <a:schemeClr val="dk1"/>
                </a:solidFill>
                <a:latin typeface="Arial"/>
                <a:ea typeface="Arial"/>
                <a:cs typeface="Arial"/>
                <a:sym typeface="Arial"/>
              </a:rPr>
              <a:t> to design the scheme</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b="1">
                <a:solidFill>
                  <a:schemeClr val="accent1"/>
                </a:solidFill>
                <a:latin typeface="Arial"/>
                <a:ea typeface="Arial"/>
                <a:cs typeface="Arial"/>
                <a:sym typeface="Arial"/>
              </a:rPr>
              <a:t>Leverage intermediary due diligence and distribution networks</a:t>
            </a:r>
            <a:r>
              <a:rPr lang="en-GB" sz="1400">
                <a:solidFill>
                  <a:schemeClr val="dk1"/>
                </a:solidFill>
                <a:latin typeface="Arial"/>
                <a:ea typeface="Arial"/>
                <a:cs typeface="Arial"/>
                <a:sym typeface="Arial"/>
              </a:rPr>
              <a:t> to raise corporate awareness</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Public sector to provide </a:t>
            </a:r>
            <a:r>
              <a:rPr lang="en-GB" sz="1400" b="1">
                <a:solidFill>
                  <a:schemeClr val="accent1"/>
                </a:solidFill>
                <a:latin typeface="Arial"/>
                <a:ea typeface="Arial"/>
                <a:cs typeface="Arial"/>
                <a:sym typeface="Arial"/>
              </a:rPr>
              <a:t>technical assistance</a:t>
            </a:r>
            <a:r>
              <a:rPr lang="en-GB" sz="1400">
                <a:solidFill>
                  <a:schemeClr val="dk1"/>
                </a:solidFill>
                <a:latin typeface="Arial"/>
                <a:ea typeface="Arial"/>
                <a:cs typeface="Arial"/>
                <a:sym typeface="Arial"/>
              </a:rPr>
              <a:t> to underdeveloped capital markets</a:t>
            </a:r>
            <a:endParaRPr sz="1400" b="1">
              <a:solidFill>
                <a:schemeClr val="accent1"/>
              </a:solidFill>
              <a:latin typeface="Arial"/>
              <a:ea typeface="Arial"/>
              <a:cs typeface="Arial"/>
              <a:sym typeface="Arial"/>
            </a:endParaRPr>
          </a:p>
        </p:txBody>
      </p:sp>
      <p:sp>
        <p:nvSpPr>
          <p:cNvPr id="254" name="Google Shape;254;p21"/>
          <p:cNvSpPr>
            <a:spLocks noGrp="1"/>
          </p:cNvSpPr>
          <p:nvPr>
            <p:ph type="pic" idx="5"/>
          </p:nvPr>
        </p:nvSpPr>
        <p:spPr>
          <a:xfrm>
            <a:off x="9141700" y="3429063"/>
            <a:ext cx="2624700" cy="2708100"/>
          </a:xfrm>
          <a:prstGeom prst="rect">
            <a:avLst/>
          </a:prstGeom>
        </p:spPr>
        <p:txBody>
          <a:bodyPr spcFirstLastPara="1" wrap="square" lIns="0" tIns="0" rIns="0" bIns="0" anchor="t" anchorCtr="0">
            <a:noAutofit/>
          </a:bodyPr>
          <a:lstStyle/>
          <a:p>
            <a:pPr marL="457200" lvl="0" indent="-317500" algn="l" rtl="0">
              <a:lnSpc>
                <a:spcPct val="115000"/>
              </a:lnSpc>
              <a:spcBef>
                <a:spcPts val="500"/>
              </a:spcBef>
              <a:spcAft>
                <a:spcPts val="0"/>
              </a:spcAft>
              <a:buClr>
                <a:schemeClr val="dk1"/>
              </a:buClr>
              <a:buSzPts val="1400"/>
              <a:buChar char="●"/>
            </a:pPr>
            <a:r>
              <a:rPr lang="en-GB" sz="1400" b="1">
                <a:solidFill>
                  <a:schemeClr val="accent1"/>
                </a:solidFill>
                <a:latin typeface="Arial"/>
                <a:ea typeface="Arial"/>
                <a:cs typeface="Arial"/>
                <a:sym typeface="Arial"/>
              </a:rPr>
              <a:t>Public sector support </a:t>
            </a:r>
            <a:r>
              <a:rPr lang="en-GB" sz="1400">
                <a:solidFill>
                  <a:schemeClr val="dk1"/>
                </a:solidFill>
                <a:latin typeface="Arial"/>
                <a:ea typeface="Arial"/>
                <a:cs typeface="Arial"/>
                <a:sym typeface="Arial"/>
              </a:rPr>
              <a:t>through</a:t>
            </a:r>
            <a:r>
              <a:rPr lang="en-GB" sz="1400" b="1">
                <a:solidFill>
                  <a:schemeClr val="accent1"/>
                </a:solidFill>
                <a:latin typeface="Arial"/>
                <a:ea typeface="Arial"/>
                <a:cs typeface="Arial"/>
                <a:sym typeface="Arial"/>
              </a:rPr>
              <a:t> </a:t>
            </a:r>
            <a:r>
              <a:rPr lang="en-GB" sz="1400">
                <a:solidFill>
                  <a:schemeClr val="dk1"/>
                </a:solidFill>
                <a:latin typeface="Arial"/>
                <a:ea typeface="Arial"/>
                <a:cs typeface="Arial"/>
                <a:sym typeface="Arial"/>
              </a:rPr>
              <a:t>matched funding or first-loss approach to mobilise private capital</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Leveraging private networks to enable </a:t>
            </a:r>
            <a:r>
              <a:rPr lang="en-GB" sz="1400" b="1">
                <a:solidFill>
                  <a:schemeClr val="accent1"/>
                </a:solidFill>
                <a:latin typeface="Arial"/>
                <a:ea typeface="Arial"/>
                <a:cs typeface="Arial"/>
                <a:sym typeface="Arial"/>
              </a:rPr>
              <a:t>knowledge transfer</a:t>
            </a:r>
            <a:r>
              <a:rPr lang="en-GB" sz="1400">
                <a:solidFill>
                  <a:schemeClr val="dk1"/>
                </a:solidFill>
                <a:latin typeface="Arial"/>
                <a:ea typeface="Arial"/>
                <a:cs typeface="Arial"/>
                <a:sym typeface="Arial"/>
              </a:rPr>
              <a:t> across regions</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b="1">
                <a:solidFill>
                  <a:schemeClr val="accent1"/>
                </a:solidFill>
                <a:latin typeface="Arial"/>
                <a:ea typeface="Arial"/>
                <a:cs typeface="Arial"/>
                <a:sym typeface="Arial"/>
              </a:rPr>
              <a:t>Local execution</a:t>
            </a:r>
            <a:r>
              <a:rPr lang="en-GB" sz="1400">
                <a:solidFill>
                  <a:schemeClr val="dk1"/>
                </a:solidFill>
                <a:latin typeface="Arial"/>
                <a:ea typeface="Arial"/>
                <a:cs typeface="Arial"/>
                <a:sym typeface="Arial"/>
              </a:rPr>
              <a:t> and tailored to local operational and regulatory requirements</a:t>
            </a:r>
            <a:endParaRPr sz="14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8590B17-5002-416D-BEB3-07DF3BE1222B}"/>
              </a:ext>
            </a:extLst>
          </p:cNvPr>
          <p:cNvGraphicFramePr>
            <a:graphicFrameLocks noChangeAspect="1"/>
          </p:cNvGraphicFramePr>
          <p:nvPr>
            <p:custDataLst>
              <p:tags r:id="rId1"/>
            </p:custDataLst>
            <p:extLst>
              <p:ext uri="{D42A27DB-BD31-4B8C-83A1-F6EECF244321}">
                <p14:modId xmlns:p14="http://schemas.microsoft.com/office/powerpoint/2010/main" val="2016201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0" name="Google Shape;260;p22"/>
          <p:cNvSpPr txBox="1">
            <a:spLocks noGrp="1"/>
          </p:cNvSpPr>
          <p:nvPr>
            <p:ph type="title"/>
          </p:nvPr>
        </p:nvSpPr>
        <p:spPr>
          <a:xfrm>
            <a:off x="540075" y="1122000"/>
            <a:ext cx="11056200" cy="70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3200" dirty="0">
                <a:latin typeface="Helvetica Neue" panose="020B0604020202020204" charset="0"/>
              </a:rPr>
              <a:t>Our recommendations (ctd.)</a:t>
            </a:r>
            <a:endParaRPr sz="3200" dirty="0">
              <a:latin typeface="Helvetica Neue" panose="020B0604020202020204" charset="0"/>
            </a:endParaRPr>
          </a:p>
          <a:p>
            <a:pPr marL="0" lvl="0" indent="0" algn="l" rtl="0">
              <a:lnSpc>
                <a:spcPct val="90000"/>
              </a:lnSpc>
              <a:spcBef>
                <a:spcPts val="0"/>
              </a:spcBef>
              <a:spcAft>
                <a:spcPts val="0"/>
              </a:spcAft>
              <a:buClr>
                <a:srgbClr val="79A12F"/>
              </a:buClr>
              <a:buSzPts val="3200"/>
              <a:buFont typeface="Helvetica Neue"/>
              <a:buNone/>
            </a:pPr>
            <a:endParaRPr sz="3200" dirty="0">
              <a:solidFill>
                <a:srgbClr val="79A12F"/>
              </a:solidFill>
              <a:latin typeface="Helvetica Neue"/>
              <a:ea typeface="Helvetica Neue"/>
              <a:cs typeface="Helvetica Neue"/>
              <a:sym typeface="Helvetica Neue"/>
            </a:endParaRPr>
          </a:p>
        </p:txBody>
      </p:sp>
      <p:sp>
        <p:nvSpPr>
          <p:cNvPr id="261" name="Google Shape;261;p22"/>
          <p:cNvSpPr txBox="1"/>
          <p:nvPr/>
        </p:nvSpPr>
        <p:spPr>
          <a:xfrm>
            <a:off x="329500" y="2110475"/>
            <a:ext cx="6234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0">
                <a:solidFill>
                  <a:schemeClr val="lt2"/>
                </a:solidFill>
                <a:latin typeface="Cambria"/>
                <a:ea typeface="Cambria"/>
                <a:cs typeface="Cambria"/>
                <a:sym typeface="Cambria"/>
              </a:rPr>
              <a:t>5</a:t>
            </a:r>
            <a:endParaRPr sz="7500">
              <a:solidFill>
                <a:schemeClr val="lt2"/>
              </a:solidFill>
              <a:latin typeface="Cambria"/>
              <a:ea typeface="Cambria"/>
              <a:cs typeface="Cambria"/>
              <a:sym typeface="Cambria"/>
            </a:endParaRPr>
          </a:p>
        </p:txBody>
      </p:sp>
      <p:sp>
        <p:nvSpPr>
          <p:cNvPr id="262" name="Google Shape;262;p22"/>
          <p:cNvSpPr txBox="1">
            <a:spLocks noGrp="1"/>
          </p:cNvSpPr>
          <p:nvPr>
            <p:ph type="sldNum" idx="12"/>
          </p:nvPr>
        </p:nvSpPr>
        <p:spPr>
          <a:xfrm>
            <a:off x="11520000" y="6408000"/>
            <a:ext cx="180000" cy="252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
        <p:nvSpPr>
          <p:cNvPr id="263" name="Google Shape;263;p22"/>
          <p:cNvSpPr>
            <a:spLocks noGrp="1"/>
          </p:cNvSpPr>
          <p:nvPr>
            <p:ph type="pic" idx="5"/>
          </p:nvPr>
        </p:nvSpPr>
        <p:spPr>
          <a:xfrm>
            <a:off x="540000" y="3429075"/>
            <a:ext cx="2624700" cy="27081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Aligning tax incentives of equity and debt through </a:t>
            </a:r>
            <a:r>
              <a:rPr lang="en-GB" sz="1400" b="1">
                <a:solidFill>
                  <a:schemeClr val="accent1"/>
                </a:solidFill>
                <a:latin typeface="Arial"/>
                <a:ea typeface="Arial"/>
                <a:cs typeface="Arial"/>
                <a:sym typeface="Arial"/>
              </a:rPr>
              <a:t>temporary capital gains rollover relief</a:t>
            </a:r>
            <a:endParaRPr sz="1400" b="1">
              <a:solidFill>
                <a:schemeClr val="accent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Carefully calibrated </a:t>
            </a:r>
            <a:r>
              <a:rPr lang="en-GB" sz="1400" b="1">
                <a:solidFill>
                  <a:schemeClr val="accent1"/>
                </a:solidFill>
                <a:latin typeface="Arial"/>
                <a:ea typeface="Arial"/>
                <a:cs typeface="Arial"/>
                <a:sym typeface="Arial"/>
              </a:rPr>
              <a:t>temporary adjustment to regulatory capital </a:t>
            </a:r>
            <a:r>
              <a:rPr lang="en-GB" sz="1400">
                <a:solidFill>
                  <a:schemeClr val="dk1"/>
                </a:solidFill>
                <a:latin typeface="Arial"/>
                <a:ea typeface="Arial"/>
                <a:cs typeface="Arial"/>
                <a:sym typeface="Arial"/>
              </a:rPr>
              <a:t>and </a:t>
            </a:r>
            <a:r>
              <a:rPr lang="en-GB" sz="1400" b="1">
                <a:solidFill>
                  <a:schemeClr val="accent1"/>
                </a:solidFill>
                <a:latin typeface="Arial"/>
                <a:ea typeface="Arial"/>
                <a:cs typeface="Arial"/>
                <a:sym typeface="Arial"/>
              </a:rPr>
              <a:t>solvency requirements </a:t>
            </a:r>
            <a:r>
              <a:rPr lang="en-GB" sz="1400">
                <a:solidFill>
                  <a:schemeClr val="dk1"/>
                </a:solidFill>
                <a:latin typeface="Arial"/>
                <a:ea typeface="Arial"/>
                <a:cs typeface="Arial"/>
                <a:sym typeface="Arial"/>
              </a:rPr>
              <a:t>for insurers</a:t>
            </a:r>
            <a:endParaRPr sz="1400" b="1">
              <a:solidFill>
                <a:schemeClr val="accent1"/>
              </a:solidFill>
              <a:latin typeface="Arial"/>
              <a:ea typeface="Arial"/>
              <a:cs typeface="Arial"/>
              <a:sym typeface="Arial"/>
            </a:endParaRPr>
          </a:p>
        </p:txBody>
      </p:sp>
      <p:sp>
        <p:nvSpPr>
          <p:cNvPr id="264" name="Google Shape;264;p22"/>
          <p:cNvSpPr txBox="1">
            <a:spLocks noGrp="1"/>
          </p:cNvSpPr>
          <p:nvPr>
            <p:ph type="body" idx="4"/>
          </p:nvPr>
        </p:nvSpPr>
        <p:spPr>
          <a:xfrm>
            <a:off x="952900" y="2347825"/>
            <a:ext cx="2211900" cy="505200"/>
          </a:xfrm>
          <a:prstGeom prst="rect">
            <a:avLst/>
          </a:prstGeom>
        </p:spPr>
        <p:txBody>
          <a:bodyPr spcFirstLastPara="1" wrap="square" lIns="0" tIns="0" rIns="0" bIns="0" anchor="t" anchorCtr="0">
            <a:noAutofit/>
          </a:bodyPr>
          <a:lstStyle/>
          <a:p>
            <a:pPr marL="0" lvl="0" indent="0" algn="l" rtl="0">
              <a:spcBef>
                <a:spcPts val="500"/>
              </a:spcBef>
              <a:spcAft>
                <a:spcPts val="0"/>
              </a:spcAft>
              <a:buClr>
                <a:schemeClr val="dk1"/>
              </a:buClr>
              <a:buSzPts val="1100"/>
              <a:buFont typeface="Arial"/>
              <a:buNone/>
            </a:pPr>
            <a:r>
              <a:rPr lang="en-GB" sz="1800"/>
              <a:t>Introduce additional tax and regulatory incentives </a:t>
            </a:r>
            <a:endParaRPr sz="1800"/>
          </a:p>
          <a:p>
            <a:pPr marL="0" lvl="0" indent="0" algn="l" rtl="0">
              <a:spcBef>
                <a:spcPts val="500"/>
              </a:spcBef>
              <a:spcAft>
                <a:spcPts val="500"/>
              </a:spcAft>
              <a:buNone/>
            </a:pPr>
            <a:endParaRPr sz="1800"/>
          </a:p>
        </p:txBody>
      </p:sp>
      <p:sp>
        <p:nvSpPr>
          <p:cNvPr id="265" name="Google Shape;265;p22"/>
          <p:cNvSpPr/>
          <p:nvPr/>
        </p:nvSpPr>
        <p:spPr>
          <a:xfrm>
            <a:off x="139000" y="6253000"/>
            <a:ext cx="1021800" cy="40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a:off x="10976700" y="6346575"/>
            <a:ext cx="1021800" cy="40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22"/>
          <p:cNvPicPr preferRelativeResize="0"/>
          <p:nvPr/>
        </p:nvPicPr>
        <p:blipFill rotWithShape="1">
          <a:blip r:embed="rId6">
            <a:alphaModFix/>
          </a:blip>
          <a:srcRect l="17531" t="18347" r="20034" b="16797"/>
          <a:stretch/>
        </p:blipFill>
        <p:spPr>
          <a:xfrm>
            <a:off x="2012048" y="147500"/>
            <a:ext cx="1025628" cy="794399"/>
          </a:xfrm>
          <a:prstGeom prst="rect">
            <a:avLst/>
          </a:prstGeom>
          <a:noFill/>
          <a:ln>
            <a:noFill/>
          </a:ln>
        </p:spPr>
      </p:pic>
      <p:sp>
        <p:nvSpPr>
          <p:cNvPr id="268" name="Google Shape;268;p22"/>
          <p:cNvSpPr txBox="1"/>
          <p:nvPr/>
        </p:nvSpPr>
        <p:spPr>
          <a:xfrm>
            <a:off x="3164700" y="2110475"/>
            <a:ext cx="6234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0">
                <a:solidFill>
                  <a:schemeClr val="lt2"/>
                </a:solidFill>
                <a:latin typeface="Cambria"/>
                <a:ea typeface="Cambria"/>
                <a:cs typeface="Cambria"/>
                <a:sym typeface="Cambria"/>
              </a:rPr>
              <a:t>6</a:t>
            </a:r>
            <a:endParaRPr sz="7500">
              <a:solidFill>
                <a:schemeClr val="lt2"/>
              </a:solidFill>
              <a:latin typeface="Cambria"/>
              <a:ea typeface="Cambria"/>
              <a:cs typeface="Cambria"/>
              <a:sym typeface="Cambria"/>
            </a:endParaRPr>
          </a:p>
        </p:txBody>
      </p:sp>
      <p:sp>
        <p:nvSpPr>
          <p:cNvPr id="269" name="Google Shape;269;p22"/>
          <p:cNvSpPr>
            <a:spLocks noGrp="1"/>
          </p:cNvSpPr>
          <p:nvPr>
            <p:ph type="pic" idx="5"/>
          </p:nvPr>
        </p:nvSpPr>
        <p:spPr>
          <a:xfrm>
            <a:off x="3375200" y="3429075"/>
            <a:ext cx="2624700" cy="2708100"/>
          </a:xfrm>
          <a:prstGeom prst="rect">
            <a:avLst/>
          </a:prstGeom>
        </p:spPr>
        <p:txBody>
          <a:bodyPr spcFirstLastPara="1" wrap="square" lIns="0" tIns="0" rIns="0" bIns="0" anchor="t" anchorCtr="0">
            <a:noAutofit/>
          </a:bodyPr>
          <a:lstStyle/>
          <a:p>
            <a:pPr marL="457200" lvl="0" indent="-317500" algn="l" rtl="0">
              <a:lnSpc>
                <a:spcPct val="115000"/>
              </a:lnSpc>
              <a:spcBef>
                <a:spcPts val="500"/>
              </a:spcBef>
              <a:spcAft>
                <a:spcPts val="0"/>
              </a:spcAft>
              <a:buClr>
                <a:schemeClr val="dk1"/>
              </a:buClr>
              <a:buSzPts val="1400"/>
              <a:buChar char="●"/>
            </a:pPr>
            <a:r>
              <a:rPr lang="en-GB" sz="1400" b="1">
                <a:solidFill>
                  <a:schemeClr val="accent1"/>
                </a:solidFill>
                <a:latin typeface="Arial"/>
                <a:ea typeface="Arial"/>
                <a:cs typeface="Arial"/>
                <a:sym typeface="Arial"/>
              </a:rPr>
              <a:t>Greater efficiencies</a:t>
            </a:r>
            <a:r>
              <a:rPr lang="en-GB" sz="1400">
                <a:solidFill>
                  <a:schemeClr val="dk1"/>
                </a:solidFill>
                <a:latin typeface="Arial"/>
                <a:ea typeface="Arial"/>
                <a:cs typeface="Arial"/>
                <a:sym typeface="Arial"/>
              </a:rPr>
              <a:t> and </a:t>
            </a:r>
            <a:r>
              <a:rPr lang="en-GB" sz="1400" b="1">
                <a:solidFill>
                  <a:schemeClr val="accent1"/>
                </a:solidFill>
                <a:latin typeface="Arial"/>
                <a:ea typeface="Arial"/>
                <a:cs typeface="Arial"/>
                <a:sym typeface="Arial"/>
              </a:rPr>
              <a:t>regulatory simplification</a:t>
            </a:r>
            <a:r>
              <a:rPr lang="en-GB" sz="1400">
                <a:solidFill>
                  <a:schemeClr val="accent1"/>
                </a:solidFill>
                <a:latin typeface="Arial"/>
                <a:ea typeface="Arial"/>
                <a:cs typeface="Arial"/>
                <a:sym typeface="Arial"/>
              </a:rPr>
              <a:t> </a:t>
            </a:r>
            <a:r>
              <a:rPr lang="en-GB" sz="1400">
                <a:solidFill>
                  <a:schemeClr val="dk1"/>
                </a:solidFill>
                <a:latin typeface="Arial"/>
                <a:ea typeface="Arial"/>
                <a:cs typeface="Arial"/>
                <a:sym typeface="Arial"/>
              </a:rPr>
              <a:t>in capital raising process</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Relaxation of pre-emption rules</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b="1">
                <a:solidFill>
                  <a:schemeClr val="accent1"/>
                </a:solidFill>
                <a:latin typeface="Arial"/>
                <a:ea typeface="Arial"/>
                <a:cs typeface="Arial"/>
                <a:sym typeface="Arial"/>
              </a:rPr>
              <a:t>Subsidies </a:t>
            </a:r>
            <a:r>
              <a:rPr lang="en-GB" sz="1400">
                <a:solidFill>
                  <a:schemeClr val="dk1"/>
                </a:solidFill>
                <a:latin typeface="Arial"/>
                <a:ea typeface="Arial"/>
                <a:cs typeface="Arial"/>
                <a:sym typeface="Arial"/>
              </a:rPr>
              <a:t>or </a:t>
            </a:r>
            <a:r>
              <a:rPr lang="en-GB" sz="1400" b="1">
                <a:solidFill>
                  <a:schemeClr val="accent1"/>
                </a:solidFill>
                <a:latin typeface="Arial"/>
                <a:ea typeface="Arial"/>
                <a:cs typeface="Arial"/>
                <a:sym typeface="Arial"/>
              </a:rPr>
              <a:t>grants</a:t>
            </a:r>
            <a:r>
              <a:rPr lang="en-GB" sz="1400">
                <a:solidFill>
                  <a:schemeClr val="dk1"/>
                </a:solidFill>
                <a:latin typeface="Arial"/>
                <a:ea typeface="Arial"/>
                <a:cs typeface="Arial"/>
                <a:sym typeface="Arial"/>
              </a:rPr>
              <a:t> to corporates for cost of equity issuance in exchange for equity to reduce ‘sticker shock’</a:t>
            </a:r>
            <a:endParaRPr sz="1400">
              <a:solidFill>
                <a:schemeClr val="dk1"/>
              </a:solidFill>
              <a:latin typeface="Arial"/>
              <a:ea typeface="Arial"/>
              <a:cs typeface="Arial"/>
              <a:sym typeface="Arial"/>
            </a:endParaRPr>
          </a:p>
        </p:txBody>
      </p:sp>
      <p:sp>
        <p:nvSpPr>
          <p:cNvPr id="270" name="Google Shape;270;p22"/>
          <p:cNvSpPr txBox="1">
            <a:spLocks noGrp="1"/>
          </p:cNvSpPr>
          <p:nvPr>
            <p:ph type="body" idx="4"/>
          </p:nvPr>
        </p:nvSpPr>
        <p:spPr>
          <a:xfrm>
            <a:off x="3788100" y="2347825"/>
            <a:ext cx="2211900" cy="505200"/>
          </a:xfrm>
          <a:prstGeom prst="rect">
            <a:avLst/>
          </a:prstGeom>
        </p:spPr>
        <p:txBody>
          <a:bodyPr spcFirstLastPara="1" wrap="square" lIns="0" tIns="0" rIns="0" bIns="0" anchor="t" anchorCtr="0">
            <a:noAutofit/>
          </a:bodyPr>
          <a:lstStyle/>
          <a:p>
            <a:pPr marL="0" lvl="0" indent="0" algn="l" rtl="0">
              <a:spcBef>
                <a:spcPts val="500"/>
              </a:spcBef>
              <a:spcAft>
                <a:spcPts val="500"/>
              </a:spcAft>
              <a:buNone/>
            </a:pPr>
            <a:r>
              <a:rPr lang="en-GB" sz="1800"/>
              <a:t>Lower the cost of equity issuance for corporates</a:t>
            </a:r>
            <a:endParaRPr sz="1800"/>
          </a:p>
        </p:txBody>
      </p:sp>
      <p:sp>
        <p:nvSpPr>
          <p:cNvPr id="271" name="Google Shape;271;p22"/>
          <p:cNvSpPr txBox="1"/>
          <p:nvPr/>
        </p:nvSpPr>
        <p:spPr>
          <a:xfrm>
            <a:off x="6096000" y="2110463"/>
            <a:ext cx="6234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0">
                <a:solidFill>
                  <a:schemeClr val="lt2"/>
                </a:solidFill>
                <a:latin typeface="Cambria"/>
                <a:ea typeface="Cambria"/>
                <a:cs typeface="Cambria"/>
                <a:sym typeface="Cambria"/>
              </a:rPr>
              <a:t>7</a:t>
            </a:r>
            <a:endParaRPr sz="7500">
              <a:solidFill>
                <a:schemeClr val="lt2"/>
              </a:solidFill>
              <a:latin typeface="Cambria"/>
              <a:ea typeface="Cambria"/>
              <a:cs typeface="Cambria"/>
              <a:sym typeface="Cambria"/>
            </a:endParaRPr>
          </a:p>
        </p:txBody>
      </p:sp>
      <p:sp>
        <p:nvSpPr>
          <p:cNvPr id="272" name="Google Shape;272;p22"/>
          <p:cNvSpPr txBox="1">
            <a:spLocks noGrp="1"/>
          </p:cNvSpPr>
          <p:nvPr>
            <p:ph type="body" idx="4"/>
          </p:nvPr>
        </p:nvSpPr>
        <p:spPr>
          <a:xfrm>
            <a:off x="6719400" y="2347813"/>
            <a:ext cx="2211900" cy="505200"/>
          </a:xfrm>
          <a:prstGeom prst="rect">
            <a:avLst/>
          </a:prstGeom>
        </p:spPr>
        <p:txBody>
          <a:bodyPr spcFirstLastPara="1" wrap="square" lIns="0" tIns="0" rIns="0" bIns="0" anchor="t" anchorCtr="0">
            <a:noAutofit/>
          </a:bodyPr>
          <a:lstStyle/>
          <a:p>
            <a:pPr marL="0" lvl="0" indent="0" algn="l" rtl="0">
              <a:spcBef>
                <a:spcPts val="500"/>
              </a:spcBef>
              <a:spcAft>
                <a:spcPts val="500"/>
              </a:spcAft>
              <a:buNone/>
            </a:pPr>
            <a:r>
              <a:rPr lang="en-GB" sz="1800"/>
              <a:t>Optimise state aid rules application and tie RRF funding to recapitalisation</a:t>
            </a:r>
            <a:endParaRPr sz="1800"/>
          </a:p>
        </p:txBody>
      </p:sp>
      <p:sp>
        <p:nvSpPr>
          <p:cNvPr id="273" name="Google Shape;273;p22"/>
          <p:cNvSpPr txBox="1"/>
          <p:nvPr/>
        </p:nvSpPr>
        <p:spPr>
          <a:xfrm>
            <a:off x="8931200" y="2110463"/>
            <a:ext cx="6234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500">
                <a:solidFill>
                  <a:schemeClr val="lt2"/>
                </a:solidFill>
                <a:latin typeface="Cambria"/>
                <a:ea typeface="Cambria"/>
                <a:cs typeface="Cambria"/>
                <a:sym typeface="Cambria"/>
              </a:rPr>
              <a:t>8</a:t>
            </a:r>
            <a:endParaRPr sz="7500">
              <a:solidFill>
                <a:schemeClr val="lt2"/>
              </a:solidFill>
              <a:latin typeface="Cambria"/>
              <a:ea typeface="Cambria"/>
              <a:cs typeface="Cambria"/>
              <a:sym typeface="Cambria"/>
            </a:endParaRPr>
          </a:p>
        </p:txBody>
      </p:sp>
      <p:sp>
        <p:nvSpPr>
          <p:cNvPr id="274" name="Google Shape;274;p22"/>
          <p:cNvSpPr txBox="1">
            <a:spLocks noGrp="1"/>
          </p:cNvSpPr>
          <p:nvPr>
            <p:ph type="body" idx="4"/>
          </p:nvPr>
        </p:nvSpPr>
        <p:spPr>
          <a:xfrm>
            <a:off x="9554600" y="2347813"/>
            <a:ext cx="2211900" cy="505200"/>
          </a:xfrm>
          <a:prstGeom prst="rect">
            <a:avLst/>
          </a:prstGeom>
        </p:spPr>
        <p:txBody>
          <a:bodyPr spcFirstLastPara="1" wrap="square" lIns="0" tIns="0" rIns="0" bIns="0" anchor="t" anchorCtr="0">
            <a:noAutofit/>
          </a:bodyPr>
          <a:lstStyle/>
          <a:p>
            <a:pPr marL="0" lvl="0" indent="0" algn="l" rtl="0">
              <a:spcBef>
                <a:spcPts val="500"/>
              </a:spcBef>
              <a:spcAft>
                <a:spcPts val="500"/>
              </a:spcAft>
              <a:buNone/>
            </a:pPr>
            <a:r>
              <a:rPr lang="en-GB" sz="1800"/>
              <a:t>Accelerate implementation of CMU and Banking Union</a:t>
            </a:r>
            <a:endParaRPr sz="1800"/>
          </a:p>
        </p:txBody>
      </p:sp>
      <p:sp>
        <p:nvSpPr>
          <p:cNvPr id="275" name="Google Shape;275;p22"/>
          <p:cNvSpPr>
            <a:spLocks noGrp="1"/>
          </p:cNvSpPr>
          <p:nvPr>
            <p:ph type="pic" idx="5"/>
          </p:nvPr>
        </p:nvSpPr>
        <p:spPr>
          <a:xfrm>
            <a:off x="6306500" y="3429175"/>
            <a:ext cx="2624700" cy="27081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Clr>
                <a:schemeClr val="dk1"/>
              </a:buClr>
              <a:buSzPts val="1400"/>
              <a:buChar char="●"/>
            </a:pPr>
            <a:r>
              <a:rPr lang="en-GB" sz="1400" b="1">
                <a:solidFill>
                  <a:srgbClr val="86A317"/>
                </a:solidFill>
                <a:latin typeface="Arial"/>
                <a:ea typeface="Arial"/>
                <a:cs typeface="Arial"/>
                <a:sym typeface="Arial"/>
              </a:rPr>
              <a:t>Broaden state aid eligibility criteria</a:t>
            </a:r>
            <a:r>
              <a:rPr lang="en-GB" sz="1400" b="1">
                <a:solidFill>
                  <a:schemeClr val="dk1"/>
                </a:solidFill>
                <a:latin typeface="Arial"/>
                <a:ea typeface="Arial"/>
                <a:cs typeface="Arial"/>
                <a:sym typeface="Arial"/>
              </a:rPr>
              <a:t> </a:t>
            </a:r>
            <a:endParaRPr sz="1400" b="1">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b="1">
                <a:solidFill>
                  <a:schemeClr val="accent1"/>
                </a:solidFill>
                <a:latin typeface="Arial"/>
                <a:ea typeface="Arial"/>
                <a:cs typeface="Arial"/>
                <a:sym typeface="Arial"/>
              </a:rPr>
              <a:t>Extend repayment periods </a:t>
            </a:r>
            <a:r>
              <a:rPr lang="en-GB" sz="1400">
                <a:solidFill>
                  <a:schemeClr val="dk1"/>
                </a:solidFill>
                <a:latin typeface="Arial"/>
                <a:ea typeface="Arial"/>
                <a:cs typeface="Arial"/>
                <a:sym typeface="Arial"/>
              </a:rPr>
              <a:t>or introduce tiered interest rates</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b="1">
                <a:solidFill>
                  <a:schemeClr val="accent1"/>
                </a:solidFill>
                <a:latin typeface="Arial"/>
                <a:ea typeface="Arial"/>
                <a:cs typeface="Arial"/>
                <a:sym typeface="Arial"/>
              </a:rPr>
              <a:t>Target restructure and recovery</a:t>
            </a:r>
            <a:r>
              <a:rPr lang="en-GB" sz="1400">
                <a:solidFill>
                  <a:schemeClr val="dk1"/>
                </a:solidFill>
                <a:latin typeface="Arial"/>
                <a:ea typeface="Arial"/>
                <a:cs typeface="Arial"/>
                <a:sym typeface="Arial"/>
              </a:rPr>
              <a:t>, rather than delaying the inevitable, e.g. through RRF eligibility</a:t>
            </a:r>
            <a:endParaRPr sz="1400" b="1">
              <a:solidFill>
                <a:schemeClr val="accent1"/>
              </a:solidFill>
              <a:latin typeface="Arial"/>
              <a:ea typeface="Arial"/>
              <a:cs typeface="Arial"/>
              <a:sym typeface="Arial"/>
            </a:endParaRPr>
          </a:p>
        </p:txBody>
      </p:sp>
      <p:sp>
        <p:nvSpPr>
          <p:cNvPr id="276" name="Google Shape;276;p22"/>
          <p:cNvSpPr>
            <a:spLocks noGrp="1"/>
          </p:cNvSpPr>
          <p:nvPr>
            <p:ph type="pic" idx="5"/>
          </p:nvPr>
        </p:nvSpPr>
        <p:spPr>
          <a:xfrm>
            <a:off x="9141700" y="3428975"/>
            <a:ext cx="2624700" cy="2708100"/>
          </a:xfrm>
          <a:prstGeom prst="rect">
            <a:avLst/>
          </a:prstGeom>
        </p:spPr>
        <p:txBody>
          <a:bodyPr spcFirstLastPara="1" wrap="square" lIns="0" tIns="0" rIns="0" bIns="0" anchor="t" anchorCtr="0">
            <a:noAutofit/>
          </a:bodyPr>
          <a:lstStyle/>
          <a:p>
            <a:pPr marL="457200" lvl="0" indent="-317500" algn="l" rtl="0">
              <a:lnSpc>
                <a:spcPct val="115000"/>
              </a:lnSpc>
              <a:spcBef>
                <a:spcPts val="500"/>
              </a:spcBef>
              <a:spcAft>
                <a:spcPts val="0"/>
              </a:spcAft>
              <a:buClr>
                <a:schemeClr val="dk1"/>
              </a:buClr>
              <a:buSzPts val="1400"/>
              <a:buChar char="●"/>
            </a:pPr>
            <a:r>
              <a:rPr lang="en-GB" sz="1400" b="1">
                <a:solidFill>
                  <a:schemeClr val="accent1"/>
                </a:solidFill>
                <a:latin typeface="Arial"/>
                <a:ea typeface="Arial"/>
                <a:cs typeface="Arial"/>
                <a:sym typeface="Arial"/>
              </a:rPr>
              <a:t>Identify structural or regulatory obstacles </a:t>
            </a:r>
            <a:r>
              <a:rPr lang="en-GB" sz="1400">
                <a:solidFill>
                  <a:schemeClr val="dk1"/>
                </a:solidFill>
                <a:latin typeface="Arial"/>
                <a:ea typeface="Arial"/>
                <a:cs typeface="Arial"/>
                <a:sym typeface="Arial"/>
              </a:rPr>
              <a:t>preventing banking sector from leveraging capacity</a:t>
            </a:r>
            <a:endParaRPr sz="1400">
              <a:solidFill>
                <a:schemeClr val="dk1"/>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Develop (SME) </a:t>
            </a:r>
            <a:r>
              <a:rPr lang="en-GB" sz="1400">
                <a:solidFill>
                  <a:srgbClr val="000000"/>
                </a:solidFill>
                <a:latin typeface="Arial"/>
                <a:ea typeface="Arial"/>
                <a:cs typeface="Arial"/>
                <a:sym typeface="Arial"/>
              </a:rPr>
              <a:t>pan-European exchanges</a:t>
            </a:r>
            <a:endParaRPr sz="1400">
              <a:solidFill>
                <a:srgbClr val="000000"/>
              </a:solidFill>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GB" sz="1400">
                <a:solidFill>
                  <a:schemeClr val="dk1"/>
                </a:solidFill>
                <a:latin typeface="Arial"/>
                <a:ea typeface="Arial"/>
                <a:cs typeface="Arial"/>
                <a:sym typeface="Arial"/>
              </a:rPr>
              <a:t>Progress </a:t>
            </a:r>
            <a:r>
              <a:rPr lang="en-GB" sz="1400" b="1">
                <a:solidFill>
                  <a:schemeClr val="accent1"/>
                </a:solidFill>
                <a:latin typeface="Arial"/>
                <a:ea typeface="Arial"/>
                <a:cs typeface="Arial"/>
                <a:sym typeface="Arial"/>
              </a:rPr>
              <a:t>Digital Single Market</a:t>
            </a:r>
            <a:r>
              <a:rPr lang="en-GB" sz="1400">
                <a:solidFill>
                  <a:srgbClr val="000000"/>
                </a:solidFill>
                <a:latin typeface="Arial"/>
                <a:ea typeface="Arial"/>
                <a:cs typeface="Arial"/>
                <a:sym typeface="Arial"/>
              </a:rPr>
              <a:t>,</a:t>
            </a:r>
            <a:r>
              <a:rPr lang="en-GB" sz="1400">
                <a:solidFill>
                  <a:schemeClr val="dk1"/>
                </a:solidFill>
                <a:latin typeface="Arial"/>
                <a:ea typeface="Arial"/>
                <a:cs typeface="Arial"/>
                <a:sym typeface="Arial"/>
              </a:rPr>
              <a:t> </a:t>
            </a:r>
            <a:r>
              <a:rPr lang="en-GB" sz="1400" b="1">
                <a:solidFill>
                  <a:schemeClr val="accent1"/>
                </a:solidFill>
                <a:latin typeface="Arial"/>
                <a:ea typeface="Arial"/>
                <a:cs typeface="Arial"/>
                <a:sym typeface="Arial"/>
              </a:rPr>
              <a:t>Banking Union </a:t>
            </a:r>
            <a:r>
              <a:rPr lang="en-GB" sz="1400">
                <a:solidFill>
                  <a:schemeClr val="dk1"/>
                </a:solidFill>
                <a:latin typeface="Arial"/>
                <a:ea typeface="Arial"/>
                <a:cs typeface="Arial"/>
                <a:sym typeface="Arial"/>
              </a:rPr>
              <a:t>and </a:t>
            </a:r>
            <a:r>
              <a:rPr lang="en-GB" sz="1400" b="1">
                <a:solidFill>
                  <a:schemeClr val="accent1"/>
                </a:solidFill>
                <a:latin typeface="Arial"/>
                <a:ea typeface="Arial"/>
                <a:cs typeface="Arial"/>
                <a:sym typeface="Arial"/>
              </a:rPr>
              <a:t>common EU insolvency regime</a:t>
            </a:r>
            <a:endParaRPr sz="1400" b="1">
              <a:solidFill>
                <a:schemeClr val="accen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1"/>
        <p:cNvGrpSpPr/>
        <p:nvPr/>
      </p:nvGrpSpPr>
      <p:grpSpPr>
        <a:xfrm>
          <a:off x="0" y="0"/>
          <a:ext cx="0" cy="0"/>
          <a:chOff x="0" y="0"/>
          <a:chExt cx="0" cy="0"/>
        </a:xfrm>
      </p:grpSpPr>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256,1,Slide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FME">
  <a:themeElements>
    <a:clrScheme name="AFME Colours">
      <a:dk1>
        <a:srgbClr val="000000"/>
      </a:dk1>
      <a:lt1>
        <a:srgbClr val="FFFFFF"/>
      </a:lt1>
      <a:dk2>
        <a:srgbClr val="565656"/>
      </a:dk2>
      <a:lt2>
        <a:srgbClr val="DADADA"/>
      </a:lt2>
      <a:accent1>
        <a:srgbClr val="78A22F"/>
      </a:accent1>
      <a:accent2>
        <a:srgbClr val="000000"/>
      </a:accent2>
      <a:accent3>
        <a:srgbClr val="B2B2B2"/>
      </a:accent3>
      <a:accent4>
        <a:srgbClr val="009CD9"/>
      </a:accent4>
      <a:accent5>
        <a:srgbClr val="01662A"/>
      </a:accent5>
      <a:accent6>
        <a:srgbClr val="C88200"/>
      </a:accent6>
      <a:hlink>
        <a:srgbClr val="009490"/>
      </a:hlink>
      <a:folHlink>
        <a:srgbClr val="A819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808</Words>
  <Application>Microsoft Office PowerPoint</Application>
  <PresentationFormat>Widescreen</PresentationFormat>
  <Paragraphs>133</Paragraphs>
  <Slides>8</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Helvetica Neue</vt:lpstr>
      <vt:lpstr>Cambria</vt:lpstr>
      <vt:lpstr>AFME</vt:lpstr>
      <vt:lpstr>think-cell Slide</vt:lpstr>
      <vt:lpstr>Sizing and Resolving  COVID-19 European Corporate Recapitalisation</vt:lpstr>
      <vt:lpstr>The case for recapitalisation</vt:lpstr>
      <vt:lpstr>Sizing the problem</vt:lpstr>
      <vt:lpstr>Barriers to recapitalisation</vt:lpstr>
      <vt:lpstr>Funding available to support recapitalisation</vt:lpstr>
      <vt:lpstr>Our recommendations </vt:lpstr>
      <vt:lpstr>Our recommendations (ctd.)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Sizing and Resolving  COVID-19 European Corporate Recapitalisation</dc:title>
  <dc:creator>Watson, Rick</dc:creator>
  <cp:lastModifiedBy>Watson, Rick</cp:lastModifiedBy>
  <cp:revision>5</cp:revision>
  <dcterms:modified xsi:type="dcterms:W3CDTF">2021-03-04T18:33:16Z</dcterms:modified>
</cp:coreProperties>
</file>